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585" r:id="rId4"/>
  </p:sldMasterIdLst>
  <p:notesMasterIdLst>
    <p:notesMasterId r:id="rId46"/>
  </p:notesMasterIdLst>
  <p:handoutMasterIdLst>
    <p:handoutMasterId r:id="rId47"/>
  </p:handoutMasterIdLst>
  <p:sldIdLst>
    <p:sldId id="284" r:id="rId5"/>
    <p:sldId id="300" r:id="rId6"/>
    <p:sldId id="289" r:id="rId7"/>
    <p:sldId id="257" r:id="rId8"/>
    <p:sldId id="285" r:id="rId9"/>
    <p:sldId id="297" r:id="rId10"/>
    <p:sldId id="298" r:id="rId11"/>
    <p:sldId id="278" r:id="rId12"/>
    <p:sldId id="320" r:id="rId13"/>
    <p:sldId id="274" r:id="rId14"/>
    <p:sldId id="276" r:id="rId15"/>
    <p:sldId id="316" r:id="rId16"/>
    <p:sldId id="261" r:id="rId17"/>
    <p:sldId id="318" r:id="rId18"/>
    <p:sldId id="299" r:id="rId19"/>
    <p:sldId id="303" r:id="rId20"/>
    <p:sldId id="321" r:id="rId21"/>
    <p:sldId id="275" r:id="rId22"/>
    <p:sldId id="313" r:id="rId23"/>
    <p:sldId id="268" r:id="rId24"/>
    <p:sldId id="270" r:id="rId25"/>
    <p:sldId id="271" r:id="rId26"/>
    <p:sldId id="282" r:id="rId27"/>
    <p:sldId id="264" r:id="rId28"/>
    <p:sldId id="263" r:id="rId29"/>
    <p:sldId id="305" r:id="rId30"/>
    <p:sldId id="308" r:id="rId31"/>
    <p:sldId id="309" r:id="rId32"/>
    <p:sldId id="310" r:id="rId33"/>
    <p:sldId id="311" r:id="rId34"/>
    <p:sldId id="312" r:id="rId35"/>
    <p:sldId id="306" r:id="rId36"/>
    <p:sldId id="266" r:id="rId37"/>
    <p:sldId id="283" r:id="rId38"/>
    <p:sldId id="304" r:id="rId39"/>
    <p:sldId id="296" r:id="rId40"/>
    <p:sldId id="294" r:id="rId41"/>
    <p:sldId id="295" r:id="rId42"/>
    <p:sldId id="272" r:id="rId43"/>
    <p:sldId id="291" r:id="rId44"/>
    <p:sldId id="273" r:id="rId4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43C8CFF-6551-4D1B-B81A-C9196439C80C}">
          <p14:sldIdLst>
            <p14:sldId id="284"/>
            <p14:sldId id="300"/>
            <p14:sldId id="289"/>
            <p14:sldId id="257"/>
            <p14:sldId id="285"/>
            <p14:sldId id="297"/>
            <p14:sldId id="298"/>
            <p14:sldId id="278"/>
            <p14:sldId id="320"/>
            <p14:sldId id="274"/>
            <p14:sldId id="276"/>
            <p14:sldId id="316"/>
            <p14:sldId id="261"/>
            <p14:sldId id="318"/>
            <p14:sldId id="299"/>
            <p14:sldId id="303"/>
            <p14:sldId id="321"/>
            <p14:sldId id="275"/>
            <p14:sldId id="313"/>
            <p14:sldId id="268"/>
            <p14:sldId id="270"/>
            <p14:sldId id="271"/>
            <p14:sldId id="282"/>
            <p14:sldId id="264"/>
            <p14:sldId id="263"/>
            <p14:sldId id="305"/>
            <p14:sldId id="308"/>
            <p14:sldId id="309"/>
            <p14:sldId id="310"/>
            <p14:sldId id="311"/>
            <p14:sldId id="312"/>
            <p14:sldId id="306"/>
            <p14:sldId id="266"/>
            <p14:sldId id="283"/>
            <p14:sldId id="304"/>
            <p14:sldId id="296"/>
            <p14:sldId id="294"/>
            <p14:sldId id="295"/>
            <p14:sldId id="272"/>
            <p14:sldId id="291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E7716B-AE34-4A6F-A1EC-7FB6EADB4016}" v="331" dt="2023-03-10T04:58:32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12" autoAdjust="0"/>
  </p:normalViewPr>
  <p:slideViewPr>
    <p:cSldViewPr snapToGrid="0">
      <p:cViewPr varScale="1">
        <p:scale>
          <a:sx n="142" d="100"/>
          <a:sy n="142" d="100"/>
        </p:scale>
        <p:origin x="126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E3492-4D0E-4747-A8BA-247B41AC5200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270A24D-BDFB-4AD0-B15D-F049B020E75C}">
      <dgm:prSet/>
      <dgm:spPr/>
      <dgm:t>
        <a:bodyPr/>
        <a:lstStyle/>
        <a:p>
          <a:r>
            <a:rPr lang="en-US" dirty="0"/>
            <a:t>Coordinate proactive policing with citizens</a:t>
          </a:r>
        </a:p>
      </dgm:t>
    </dgm:pt>
    <dgm:pt modelId="{109C8593-0DA1-4464-96A1-3E42B08A3D3F}" type="parTrans" cxnId="{507643D7-6543-4BA9-9F24-78306AF8BF9C}">
      <dgm:prSet/>
      <dgm:spPr/>
      <dgm:t>
        <a:bodyPr/>
        <a:lstStyle/>
        <a:p>
          <a:endParaRPr lang="en-US"/>
        </a:p>
      </dgm:t>
    </dgm:pt>
    <dgm:pt modelId="{3FB49335-A182-4584-B636-8B1A05A4DE60}" type="sibTrans" cxnId="{507643D7-6543-4BA9-9F24-78306AF8BF9C}">
      <dgm:prSet/>
      <dgm:spPr/>
      <dgm:t>
        <a:bodyPr/>
        <a:lstStyle/>
        <a:p>
          <a:endParaRPr lang="en-US"/>
        </a:p>
      </dgm:t>
    </dgm:pt>
    <dgm:pt modelId="{E451B63D-6325-4DCD-9AD4-7C121C27B384}">
      <dgm:prSet/>
      <dgm:spPr/>
      <dgm:t>
        <a:bodyPr/>
        <a:lstStyle/>
        <a:p>
          <a:r>
            <a:rPr lang="en-US" dirty="0"/>
            <a:t>2 Lieutenants (North and South)</a:t>
          </a:r>
        </a:p>
      </dgm:t>
    </dgm:pt>
    <dgm:pt modelId="{7A2A17C8-27CB-4EE9-A0F1-51866FD7A912}" type="parTrans" cxnId="{A80D3399-F066-4559-A916-B1B7500C5D99}">
      <dgm:prSet/>
      <dgm:spPr/>
      <dgm:t>
        <a:bodyPr/>
        <a:lstStyle/>
        <a:p>
          <a:endParaRPr lang="en-US"/>
        </a:p>
      </dgm:t>
    </dgm:pt>
    <dgm:pt modelId="{3A5F6B92-706F-4FF5-BFC6-24A0F020ABF5}" type="sibTrans" cxnId="{A80D3399-F066-4559-A916-B1B7500C5D99}">
      <dgm:prSet/>
      <dgm:spPr/>
      <dgm:t>
        <a:bodyPr/>
        <a:lstStyle/>
        <a:p>
          <a:endParaRPr lang="en-US"/>
        </a:p>
      </dgm:t>
    </dgm:pt>
    <dgm:pt modelId="{503EB3FB-7D3B-4A53-9166-D19764FCF6CF}">
      <dgm:prSet/>
      <dgm:spPr/>
      <dgm:t>
        <a:bodyPr/>
        <a:lstStyle/>
        <a:p>
          <a:r>
            <a:rPr lang="en-US" dirty="0"/>
            <a:t>1 Administrative Lieutenant</a:t>
          </a:r>
        </a:p>
      </dgm:t>
    </dgm:pt>
    <dgm:pt modelId="{41763C7A-4619-463A-93E6-E01A1319C632}" type="parTrans" cxnId="{895A1663-79CC-475C-88B7-DDE43BA3BE8E}">
      <dgm:prSet/>
      <dgm:spPr/>
      <dgm:t>
        <a:bodyPr/>
        <a:lstStyle/>
        <a:p>
          <a:endParaRPr lang="en-US"/>
        </a:p>
      </dgm:t>
    </dgm:pt>
    <dgm:pt modelId="{517AC496-D75A-4F28-B97B-9FA8117AF604}" type="sibTrans" cxnId="{895A1663-79CC-475C-88B7-DDE43BA3BE8E}">
      <dgm:prSet/>
      <dgm:spPr/>
      <dgm:t>
        <a:bodyPr/>
        <a:lstStyle/>
        <a:p>
          <a:endParaRPr lang="en-US"/>
        </a:p>
      </dgm:t>
    </dgm:pt>
    <dgm:pt modelId="{5E0DEE53-2EF0-457A-A03A-E4F9A18D07D9}">
      <dgm:prSet/>
      <dgm:spPr/>
      <dgm:t>
        <a:bodyPr/>
        <a:lstStyle/>
        <a:p>
          <a:r>
            <a:rPr lang="en-US" dirty="0"/>
            <a:t>16 Community Liaison Officer Positions (CLO)  </a:t>
          </a:r>
          <a:r>
            <a:rPr lang="en-US" b="1" dirty="0"/>
            <a:t>*</a:t>
          </a:r>
          <a:endParaRPr lang="en-US" dirty="0"/>
        </a:p>
      </dgm:t>
    </dgm:pt>
    <dgm:pt modelId="{E874C652-5BD4-433D-9F65-02D2747177AD}" type="parTrans" cxnId="{7600BEC3-A689-4A95-8160-1A7BAEAE5E0D}">
      <dgm:prSet/>
      <dgm:spPr/>
      <dgm:t>
        <a:bodyPr/>
        <a:lstStyle/>
        <a:p>
          <a:endParaRPr lang="en-US"/>
        </a:p>
      </dgm:t>
    </dgm:pt>
    <dgm:pt modelId="{9DC0C214-D01A-44C1-8233-D32C046E4AE4}" type="sibTrans" cxnId="{7600BEC3-A689-4A95-8160-1A7BAEAE5E0D}">
      <dgm:prSet/>
      <dgm:spPr/>
      <dgm:t>
        <a:bodyPr/>
        <a:lstStyle/>
        <a:p>
          <a:endParaRPr lang="en-US"/>
        </a:p>
      </dgm:t>
    </dgm:pt>
    <dgm:pt modelId="{CE10F92D-D280-49F1-8ABF-E6A542FF4EE3}">
      <dgm:prSet/>
      <dgm:spPr/>
      <dgm:t>
        <a:bodyPr/>
        <a:lstStyle/>
        <a:p>
          <a:r>
            <a:rPr lang="en-US"/>
            <a:t>Five Substations (Sectors 1, 2, 3, 4, &amp; NE)</a:t>
          </a:r>
        </a:p>
      </dgm:t>
    </dgm:pt>
    <dgm:pt modelId="{2EE71493-1D6F-4558-8E7A-F7E0E2A0D966}" type="parTrans" cxnId="{AC701ADC-DC77-4D61-B38A-EC509EDF1BF3}">
      <dgm:prSet/>
      <dgm:spPr/>
      <dgm:t>
        <a:bodyPr/>
        <a:lstStyle/>
        <a:p>
          <a:endParaRPr lang="en-US"/>
        </a:p>
      </dgm:t>
    </dgm:pt>
    <dgm:pt modelId="{1E2BC811-8883-434F-A689-33F5FA945DAF}" type="sibTrans" cxnId="{AC701ADC-DC77-4D61-B38A-EC509EDF1BF3}">
      <dgm:prSet/>
      <dgm:spPr/>
      <dgm:t>
        <a:bodyPr/>
        <a:lstStyle/>
        <a:p>
          <a:endParaRPr lang="en-US"/>
        </a:p>
      </dgm:t>
    </dgm:pt>
    <dgm:pt modelId="{749FDEFE-2B2D-4E25-8BC0-F332B3749862}">
      <dgm:prSet/>
      <dgm:spPr/>
      <dgm:t>
        <a:bodyPr/>
        <a:lstStyle/>
        <a:p>
          <a:r>
            <a:rPr lang="en-US" dirty="0"/>
            <a:t>Animal Control Compliance Officers (ACCO)</a:t>
          </a:r>
        </a:p>
      </dgm:t>
    </dgm:pt>
    <dgm:pt modelId="{A69BC4BA-BB00-4BC4-82BD-0FB41E9F408A}" type="parTrans" cxnId="{E6EF862F-8940-45FE-943E-A7FCCDA9554B}">
      <dgm:prSet/>
      <dgm:spPr/>
      <dgm:t>
        <a:bodyPr/>
        <a:lstStyle/>
        <a:p>
          <a:endParaRPr lang="en-US"/>
        </a:p>
      </dgm:t>
    </dgm:pt>
    <dgm:pt modelId="{08703114-72FD-43B6-B121-6DD38B357395}" type="sibTrans" cxnId="{E6EF862F-8940-45FE-943E-A7FCCDA9554B}">
      <dgm:prSet/>
      <dgm:spPr/>
      <dgm:t>
        <a:bodyPr/>
        <a:lstStyle/>
        <a:p>
          <a:endParaRPr lang="en-US"/>
        </a:p>
      </dgm:t>
    </dgm:pt>
    <dgm:pt modelId="{44C97743-62B5-44F0-B9DF-9B53D052F07E}">
      <dgm:prSet/>
      <dgm:spPr/>
      <dgm:t>
        <a:bodyPr/>
        <a:lstStyle/>
        <a:p>
          <a:r>
            <a:rPr lang="en-US"/>
            <a:t>Homeless Outreach Team (HOT)</a:t>
          </a:r>
        </a:p>
      </dgm:t>
    </dgm:pt>
    <dgm:pt modelId="{EC970DC2-967F-4985-A926-F5D1B07301C6}" type="parTrans" cxnId="{6849C79C-8F50-47F1-9A3D-B2D731071B5D}">
      <dgm:prSet/>
      <dgm:spPr/>
      <dgm:t>
        <a:bodyPr/>
        <a:lstStyle/>
        <a:p>
          <a:endParaRPr lang="en-US"/>
        </a:p>
      </dgm:t>
    </dgm:pt>
    <dgm:pt modelId="{976DC505-C325-4DB1-BF52-262534A74AA1}" type="sibTrans" cxnId="{6849C79C-8F50-47F1-9A3D-B2D731071B5D}">
      <dgm:prSet/>
      <dgm:spPr/>
      <dgm:t>
        <a:bodyPr/>
        <a:lstStyle/>
        <a:p>
          <a:endParaRPr lang="en-US"/>
        </a:p>
      </dgm:t>
    </dgm:pt>
    <dgm:pt modelId="{FCA04932-4DD1-4D53-A0DE-8AF0541E8E79}">
      <dgm:prSet/>
      <dgm:spPr/>
      <dgm:t>
        <a:bodyPr/>
        <a:lstStyle/>
        <a:p>
          <a:r>
            <a:rPr lang="en-US"/>
            <a:t>Regional Intelligence Group (RIG)</a:t>
          </a:r>
        </a:p>
      </dgm:t>
    </dgm:pt>
    <dgm:pt modelId="{CF19FCFA-E504-432C-B0ED-533CAF373A4D}" type="parTrans" cxnId="{E95EA8F9-262C-4177-984D-C7AF1376A74C}">
      <dgm:prSet/>
      <dgm:spPr/>
      <dgm:t>
        <a:bodyPr/>
        <a:lstStyle/>
        <a:p>
          <a:endParaRPr lang="en-US"/>
        </a:p>
      </dgm:t>
    </dgm:pt>
    <dgm:pt modelId="{25ABAACB-B355-41BB-BDCC-B8DA9F4282C3}" type="sibTrans" cxnId="{E95EA8F9-262C-4177-984D-C7AF1376A74C}">
      <dgm:prSet/>
      <dgm:spPr/>
      <dgm:t>
        <a:bodyPr/>
        <a:lstStyle/>
        <a:p>
          <a:endParaRPr lang="en-US"/>
        </a:p>
      </dgm:t>
    </dgm:pt>
    <dgm:pt modelId="{3507ABFE-7D54-4746-9D6D-D657B9A910DE}">
      <dgm:prSet/>
      <dgm:spPr/>
      <dgm:t>
        <a:bodyPr/>
        <a:lstStyle/>
        <a:p>
          <a:r>
            <a:rPr lang="en-US"/>
            <a:t>Special Events</a:t>
          </a:r>
        </a:p>
      </dgm:t>
    </dgm:pt>
    <dgm:pt modelId="{D016B216-B3D4-49E1-A5F1-1C1EB4E0819F}" type="parTrans" cxnId="{95EE16B1-7C94-429B-A82B-28550DC8C49C}">
      <dgm:prSet/>
      <dgm:spPr/>
      <dgm:t>
        <a:bodyPr/>
        <a:lstStyle/>
        <a:p>
          <a:endParaRPr lang="en-US"/>
        </a:p>
      </dgm:t>
    </dgm:pt>
    <dgm:pt modelId="{347B53A6-49F1-48A6-8638-441EB1CF95A9}" type="sibTrans" cxnId="{95EE16B1-7C94-429B-A82B-28550DC8C49C}">
      <dgm:prSet/>
      <dgm:spPr/>
      <dgm:t>
        <a:bodyPr/>
        <a:lstStyle/>
        <a:p>
          <a:endParaRPr lang="en-US"/>
        </a:p>
      </dgm:t>
    </dgm:pt>
    <dgm:pt modelId="{00BC0343-649F-4558-9365-CEB6FD342336}">
      <dgm:prSet/>
      <dgm:spPr/>
      <dgm:t>
        <a:bodyPr/>
        <a:lstStyle/>
        <a:p>
          <a:r>
            <a:rPr lang="en-US"/>
            <a:t>Traffic Section</a:t>
          </a:r>
        </a:p>
      </dgm:t>
    </dgm:pt>
    <dgm:pt modelId="{08A4B99A-F3B2-47EE-856D-C02787ADB393}" type="parTrans" cxnId="{F070BEA2-9B2A-4035-B8BD-69705577CFD3}">
      <dgm:prSet/>
      <dgm:spPr/>
      <dgm:t>
        <a:bodyPr/>
        <a:lstStyle/>
        <a:p>
          <a:endParaRPr lang="en-US"/>
        </a:p>
      </dgm:t>
    </dgm:pt>
    <dgm:pt modelId="{95F5633D-6A66-42B3-9B5D-EFC114F4FE54}" type="sibTrans" cxnId="{F070BEA2-9B2A-4035-B8BD-69705577CFD3}">
      <dgm:prSet/>
      <dgm:spPr/>
      <dgm:t>
        <a:bodyPr/>
        <a:lstStyle/>
        <a:p>
          <a:endParaRPr lang="en-US"/>
        </a:p>
      </dgm:t>
    </dgm:pt>
    <dgm:pt modelId="{21EB7D05-7127-4969-B4DA-3555B780284A}" type="pres">
      <dgm:prSet presAssocID="{01DE3492-4D0E-4747-A8BA-247B41AC5200}" presName="vert0" presStyleCnt="0">
        <dgm:presLayoutVars>
          <dgm:dir/>
          <dgm:animOne val="branch"/>
          <dgm:animLvl val="lvl"/>
        </dgm:presLayoutVars>
      </dgm:prSet>
      <dgm:spPr/>
    </dgm:pt>
    <dgm:pt modelId="{1BD7F879-67CC-4AB0-B7EE-DED7C97DC718}" type="pres">
      <dgm:prSet presAssocID="{3270A24D-BDFB-4AD0-B15D-F049B020E75C}" presName="thickLine" presStyleLbl="alignNode1" presStyleIdx="0" presStyleCnt="10"/>
      <dgm:spPr/>
    </dgm:pt>
    <dgm:pt modelId="{EA6C7A48-9B8C-4FE1-8379-3F1B8E93AFE2}" type="pres">
      <dgm:prSet presAssocID="{3270A24D-BDFB-4AD0-B15D-F049B020E75C}" presName="horz1" presStyleCnt="0"/>
      <dgm:spPr/>
    </dgm:pt>
    <dgm:pt modelId="{66689CF5-93E8-4A1D-98CD-35F6A0DA0B08}" type="pres">
      <dgm:prSet presAssocID="{3270A24D-BDFB-4AD0-B15D-F049B020E75C}" presName="tx1" presStyleLbl="revTx" presStyleIdx="0" presStyleCnt="10"/>
      <dgm:spPr/>
    </dgm:pt>
    <dgm:pt modelId="{8335765A-DEB1-481C-AC7C-7A35769375E6}" type="pres">
      <dgm:prSet presAssocID="{3270A24D-BDFB-4AD0-B15D-F049B020E75C}" presName="vert1" presStyleCnt="0"/>
      <dgm:spPr/>
    </dgm:pt>
    <dgm:pt modelId="{96A87AB7-26BE-4074-90F8-D1C31D1D69D5}" type="pres">
      <dgm:prSet presAssocID="{E451B63D-6325-4DCD-9AD4-7C121C27B384}" presName="thickLine" presStyleLbl="alignNode1" presStyleIdx="1" presStyleCnt="10"/>
      <dgm:spPr/>
    </dgm:pt>
    <dgm:pt modelId="{67A47EFE-62DD-41DA-98F0-8C425FBEEBA5}" type="pres">
      <dgm:prSet presAssocID="{E451B63D-6325-4DCD-9AD4-7C121C27B384}" presName="horz1" presStyleCnt="0"/>
      <dgm:spPr/>
    </dgm:pt>
    <dgm:pt modelId="{3342525E-B8B5-4EBF-9356-526ADE61FF9D}" type="pres">
      <dgm:prSet presAssocID="{E451B63D-6325-4DCD-9AD4-7C121C27B384}" presName="tx1" presStyleLbl="revTx" presStyleIdx="1" presStyleCnt="10"/>
      <dgm:spPr/>
    </dgm:pt>
    <dgm:pt modelId="{48B2ED3A-3E4B-4EA7-89B9-A4558E4DA361}" type="pres">
      <dgm:prSet presAssocID="{E451B63D-6325-4DCD-9AD4-7C121C27B384}" presName="vert1" presStyleCnt="0"/>
      <dgm:spPr/>
    </dgm:pt>
    <dgm:pt modelId="{6DFE9781-248B-45A1-A6B9-023EB0C80983}" type="pres">
      <dgm:prSet presAssocID="{503EB3FB-7D3B-4A53-9166-D19764FCF6CF}" presName="thickLine" presStyleLbl="alignNode1" presStyleIdx="2" presStyleCnt="10"/>
      <dgm:spPr/>
    </dgm:pt>
    <dgm:pt modelId="{8439373A-9FF8-4160-BC86-8DA71CB9AEBD}" type="pres">
      <dgm:prSet presAssocID="{503EB3FB-7D3B-4A53-9166-D19764FCF6CF}" presName="horz1" presStyleCnt="0"/>
      <dgm:spPr/>
    </dgm:pt>
    <dgm:pt modelId="{C4029F10-64CF-4D96-8123-AAD9C51C9F6E}" type="pres">
      <dgm:prSet presAssocID="{503EB3FB-7D3B-4A53-9166-D19764FCF6CF}" presName="tx1" presStyleLbl="revTx" presStyleIdx="2" presStyleCnt="10"/>
      <dgm:spPr/>
    </dgm:pt>
    <dgm:pt modelId="{89E6A5E2-169B-4E9A-B945-42D4335F25D0}" type="pres">
      <dgm:prSet presAssocID="{503EB3FB-7D3B-4A53-9166-D19764FCF6CF}" presName="vert1" presStyleCnt="0"/>
      <dgm:spPr/>
    </dgm:pt>
    <dgm:pt modelId="{34BF56D5-1A39-49CD-ABFF-DA7C6378BDE8}" type="pres">
      <dgm:prSet presAssocID="{5E0DEE53-2EF0-457A-A03A-E4F9A18D07D9}" presName="thickLine" presStyleLbl="alignNode1" presStyleIdx="3" presStyleCnt="10"/>
      <dgm:spPr/>
    </dgm:pt>
    <dgm:pt modelId="{38ED55CB-DD15-451F-AAAD-73A86AEBD1CA}" type="pres">
      <dgm:prSet presAssocID="{5E0DEE53-2EF0-457A-A03A-E4F9A18D07D9}" presName="horz1" presStyleCnt="0"/>
      <dgm:spPr/>
    </dgm:pt>
    <dgm:pt modelId="{95AF35A6-CCC8-42E6-8F39-6A4C093C2E51}" type="pres">
      <dgm:prSet presAssocID="{5E0DEE53-2EF0-457A-A03A-E4F9A18D07D9}" presName="tx1" presStyleLbl="revTx" presStyleIdx="3" presStyleCnt="10"/>
      <dgm:spPr/>
    </dgm:pt>
    <dgm:pt modelId="{076A7B3A-61D2-4AD0-AC26-AD987CF0A422}" type="pres">
      <dgm:prSet presAssocID="{5E0DEE53-2EF0-457A-A03A-E4F9A18D07D9}" presName="vert1" presStyleCnt="0"/>
      <dgm:spPr/>
    </dgm:pt>
    <dgm:pt modelId="{A04D2C74-2D86-4202-A8EB-7975EF46BD26}" type="pres">
      <dgm:prSet presAssocID="{CE10F92D-D280-49F1-8ABF-E6A542FF4EE3}" presName="thickLine" presStyleLbl="alignNode1" presStyleIdx="4" presStyleCnt="10"/>
      <dgm:spPr/>
    </dgm:pt>
    <dgm:pt modelId="{2524B28C-5C7D-437F-95DB-52410FB2D4B8}" type="pres">
      <dgm:prSet presAssocID="{CE10F92D-D280-49F1-8ABF-E6A542FF4EE3}" presName="horz1" presStyleCnt="0"/>
      <dgm:spPr/>
    </dgm:pt>
    <dgm:pt modelId="{421BDA43-260C-41AD-AFFD-9A2A6D2F6C6E}" type="pres">
      <dgm:prSet presAssocID="{CE10F92D-D280-49F1-8ABF-E6A542FF4EE3}" presName="tx1" presStyleLbl="revTx" presStyleIdx="4" presStyleCnt="10"/>
      <dgm:spPr/>
    </dgm:pt>
    <dgm:pt modelId="{780112FD-9057-4B24-BAC2-85D668878088}" type="pres">
      <dgm:prSet presAssocID="{CE10F92D-D280-49F1-8ABF-E6A542FF4EE3}" presName="vert1" presStyleCnt="0"/>
      <dgm:spPr/>
    </dgm:pt>
    <dgm:pt modelId="{FCF53AE1-CC78-4E2A-8802-4C6CFA7E4C40}" type="pres">
      <dgm:prSet presAssocID="{749FDEFE-2B2D-4E25-8BC0-F332B3749862}" presName="thickLine" presStyleLbl="alignNode1" presStyleIdx="5" presStyleCnt="10"/>
      <dgm:spPr/>
    </dgm:pt>
    <dgm:pt modelId="{A5909680-48BD-4F4F-90A5-41DE4BB99F41}" type="pres">
      <dgm:prSet presAssocID="{749FDEFE-2B2D-4E25-8BC0-F332B3749862}" presName="horz1" presStyleCnt="0"/>
      <dgm:spPr/>
    </dgm:pt>
    <dgm:pt modelId="{EA128866-1B63-4BBC-9051-5139CE2ED289}" type="pres">
      <dgm:prSet presAssocID="{749FDEFE-2B2D-4E25-8BC0-F332B3749862}" presName="tx1" presStyleLbl="revTx" presStyleIdx="5" presStyleCnt="10"/>
      <dgm:spPr/>
    </dgm:pt>
    <dgm:pt modelId="{3407EEA7-C37C-44FF-BFCA-7207D6B34DA4}" type="pres">
      <dgm:prSet presAssocID="{749FDEFE-2B2D-4E25-8BC0-F332B3749862}" presName="vert1" presStyleCnt="0"/>
      <dgm:spPr/>
    </dgm:pt>
    <dgm:pt modelId="{7070DC7C-F7DF-4985-BBB5-74296C914F43}" type="pres">
      <dgm:prSet presAssocID="{44C97743-62B5-44F0-B9DF-9B53D052F07E}" presName="thickLine" presStyleLbl="alignNode1" presStyleIdx="6" presStyleCnt="10"/>
      <dgm:spPr/>
    </dgm:pt>
    <dgm:pt modelId="{9B85FB62-330D-4EF2-90C0-3C5C7A23C7CC}" type="pres">
      <dgm:prSet presAssocID="{44C97743-62B5-44F0-B9DF-9B53D052F07E}" presName="horz1" presStyleCnt="0"/>
      <dgm:spPr/>
    </dgm:pt>
    <dgm:pt modelId="{EBB9ECA7-44B0-4FD8-8822-50FAF3E44505}" type="pres">
      <dgm:prSet presAssocID="{44C97743-62B5-44F0-B9DF-9B53D052F07E}" presName="tx1" presStyleLbl="revTx" presStyleIdx="6" presStyleCnt="10"/>
      <dgm:spPr/>
    </dgm:pt>
    <dgm:pt modelId="{D9C04DB0-8065-4568-91DF-D5279762092B}" type="pres">
      <dgm:prSet presAssocID="{44C97743-62B5-44F0-B9DF-9B53D052F07E}" presName="vert1" presStyleCnt="0"/>
      <dgm:spPr/>
    </dgm:pt>
    <dgm:pt modelId="{AA4A7087-B37F-4DD6-AA41-0FD7111296E8}" type="pres">
      <dgm:prSet presAssocID="{FCA04932-4DD1-4D53-A0DE-8AF0541E8E79}" presName="thickLine" presStyleLbl="alignNode1" presStyleIdx="7" presStyleCnt="10"/>
      <dgm:spPr/>
    </dgm:pt>
    <dgm:pt modelId="{D8EBD6E7-3F0D-4A52-BE1E-346E9BA14F50}" type="pres">
      <dgm:prSet presAssocID="{FCA04932-4DD1-4D53-A0DE-8AF0541E8E79}" presName="horz1" presStyleCnt="0"/>
      <dgm:spPr/>
    </dgm:pt>
    <dgm:pt modelId="{28DC0B53-7431-45D1-B0A4-27B3805F1C32}" type="pres">
      <dgm:prSet presAssocID="{FCA04932-4DD1-4D53-A0DE-8AF0541E8E79}" presName="tx1" presStyleLbl="revTx" presStyleIdx="7" presStyleCnt="10"/>
      <dgm:spPr/>
    </dgm:pt>
    <dgm:pt modelId="{E3D806F1-10F9-43F5-B348-07DA7DF120AC}" type="pres">
      <dgm:prSet presAssocID="{FCA04932-4DD1-4D53-A0DE-8AF0541E8E79}" presName="vert1" presStyleCnt="0"/>
      <dgm:spPr/>
    </dgm:pt>
    <dgm:pt modelId="{8DCC13AB-7DB3-4F5E-98DD-FF1E3E120676}" type="pres">
      <dgm:prSet presAssocID="{3507ABFE-7D54-4746-9D6D-D657B9A910DE}" presName="thickLine" presStyleLbl="alignNode1" presStyleIdx="8" presStyleCnt="10"/>
      <dgm:spPr/>
    </dgm:pt>
    <dgm:pt modelId="{F83847A7-E78A-4FA3-A380-F8B6FB174702}" type="pres">
      <dgm:prSet presAssocID="{3507ABFE-7D54-4746-9D6D-D657B9A910DE}" presName="horz1" presStyleCnt="0"/>
      <dgm:spPr/>
    </dgm:pt>
    <dgm:pt modelId="{97DE8403-9324-4B31-BAD0-7DF221D3C3A8}" type="pres">
      <dgm:prSet presAssocID="{3507ABFE-7D54-4746-9D6D-D657B9A910DE}" presName="tx1" presStyleLbl="revTx" presStyleIdx="8" presStyleCnt="10"/>
      <dgm:spPr/>
    </dgm:pt>
    <dgm:pt modelId="{B0DD39BA-6DDD-47A9-8049-56AD906CFEF6}" type="pres">
      <dgm:prSet presAssocID="{3507ABFE-7D54-4746-9D6D-D657B9A910DE}" presName="vert1" presStyleCnt="0"/>
      <dgm:spPr/>
    </dgm:pt>
    <dgm:pt modelId="{5EFDFF97-49E7-4555-BA91-1115410FA19F}" type="pres">
      <dgm:prSet presAssocID="{00BC0343-649F-4558-9365-CEB6FD342336}" presName="thickLine" presStyleLbl="alignNode1" presStyleIdx="9" presStyleCnt="10"/>
      <dgm:spPr/>
    </dgm:pt>
    <dgm:pt modelId="{BE0BA6C8-8D06-49D8-9E96-292C7AD4AB88}" type="pres">
      <dgm:prSet presAssocID="{00BC0343-649F-4558-9365-CEB6FD342336}" presName="horz1" presStyleCnt="0"/>
      <dgm:spPr/>
    </dgm:pt>
    <dgm:pt modelId="{94C4E06B-C0C6-419D-AF34-9A450AE886EA}" type="pres">
      <dgm:prSet presAssocID="{00BC0343-649F-4558-9365-CEB6FD342336}" presName="tx1" presStyleLbl="revTx" presStyleIdx="9" presStyleCnt="10"/>
      <dgm:spPr/>
    </dgm:pt>
    <dgm:pt modelId="{C656F03F-72C0-47C4-BF56-5C6383E1584F}" type="pres">
      <dgm:prSet presAssocID="{00BC0343-649F-4558-9365-CEB6FD342336}" presName="vert1" presStyleCnt="0"/>
      <dgm:spPr/>
    </dgm:pt>
  </dgm:ptLst>
  <dgm:cxnLst>
    <dgm:cxn modelId="{39F4401C-1D30-460F-B9B4-21B918B2ADAA}" type="presOf" srcId="{E451B63D-6325-4DCD-9AD4-7C121C27B384}" destId="{3342525E-B8B5-4EBF-9356-526ADE61FF9D}" srcOrd="0" destOrd="0" presId="urn:microsoft.com/office/officeart/2008/layout/LinedList"/>
    <dgm:cxn modelId="{E6EF862F-8940-45FE-943E-A7FCCDA9554B}" srcId="{01DE3492-4D0E-4747-A8BA-247B41AC5200}" destId="{749FDEFE-2B2D-4E25-8BC0-F332B3749862}" srcOrd="5" destOrd="0" parTransId="{A69BC4BA-BB00-4BC4-82BD-0FB41E9F408A}" sibTransId="{08703114-72FD-43B6-B121-6DD38B357395}"/>
    <dgm:cxn modelId="{971C7436-9261-480E-A54B-3352A674F886}" type="presOf" srcId="{FCA04932-4DD1-4D53-A0DE-8AF0541E8E79}" destId="{28DC0B53-7431-45D1-B0A4-27B3805F1C32}" srcOrd="0" destOrd="0" presId="urn:microsoft.com/office/officeart/2008/layout/LinedList"/>
    <dgm:cxn modelId="{F09E6F62-30B0-463E-991B-2563C7C297D6}" type="presOf" srcId="{3507ABFE-7D54-4746-9D6D-D657B9A910DE}" destId="{97DE8403-9324-4B31-BAD0-7DF221D3C3A8}" srcOrd="0" destOrd="0" presId="urn:microsoft.com/office/officeart/2008/layout/LinedList"/>
    <dgm:cxn modelId="{895A1663-79CC-475C-88B7-DDE43BA3BE8E}" srcId="{01DE3492-4D0E-4747-A8BA-247B41AC5200}" destId="{503EB3FB-7D3B-4A53-9166-D19764FCF6CF}" srcOrd="2" destOrd="0" parTransId="{41763C7A-4619-463A-93E6-E01A1319C632}" sibTransId="{517AC496-D75A-4F28-B97B-9FA8117AF604}"/>
    <dgm:cxn modelId="{4EAC354C-A2D4-46D6-8F4E-8A5B4F12B1C5}" type="presOf" srcId="{44C97743-62B5-44F0-B9DF-9B53D052F07E}" destId="{EBB9ECA7-44B0-4FD8-8822-50FAF3E44505}" srcOrd="0" destOrd="0" presId="urn:microsoft.com/office/officeart/2008/layout/LinedList"/>
    <dgm:cxn modelId="{68960175-C8E5-44EB-BF41-5425183B5C41}" type="presOf" srcId="{5E0DEE53-2EF0-457A-A03A-E4F9A18D07D9}" destId="{95AF35A6-CCC8-42E6-8F39-6A4C093C2E51}" srcOrd="0" destOrd="0" presId="urn:microsoft.com/office/officeart/2008/layout/LinedList"/>
    <dgm:cxn modelId="{A80D3399-F066-4559-A916-B1B7500C5D99}" srcId="{01DE3492-4D0E-4747-A8BA-247B41AC5200}" destId="{E451B63D-6325-4DCD-9AD4-7C121C27B384}" srcOrd="1" destOrd="0" parTransId="{7A2A17C8-27CB-4EE9-A0F1-51866FD7A912}" sibTransId="{3A5F6B92-706F-4FF5-BFC6-24A0F020ABF5}"/>
    <dgm:cxn modelId="{6849C79C-8F50-47F1-9A3D-B2D731071B5D}" srcId="{01DE3492-4D0E-4747-A8BA-247B41AC5200}" destId="{44C97743-62B5-44F0-B9DF-9B53D052F07E}" srcOrd="6" destOrd="0" parTransId="{EC970DC2-967F-4985-A926-F5D1B07301C6}" sibTransId="{976DC505-C325-4DB1-BF52-262534A74AA1}"/>
    <dgm:cxn modelId="{E4CB71A1-80E7-418E-8E0A-4315D06A5FAD}" type="presOf" srcId="{CE10F92D-D280-49F1-8ABF-E6A542FF4EE3}" destId="{421BDA43-260C-41AD-AFFD-9A2A6D2F6C6E}" srcOrd="0" destOrd="0" presId="urn:microsoft.com/office/officeart/2008/layout/LinedList"/>
    <dgm:cxn modelId="{080393A1-4BD1-4086-B037-2F359916CF4C}" type="presOf" srcId="{00BC0343-649F-4558-9365-CEB6FD342336}" destId="{94C4E06B-C0C6-419D-AF34-9A450AE886EA}" srcOrd="0" destOrd="0" presId="urn:microsoft.com/office/officeart/2008/layout/LinedList"/>
    <dgm:cxn modelId="{F070BEA2-9B2A-4035-B8BD-69705577CFD3}" srcId="{01DE3492-4D0E-4747-A8BA-247B41AC5200}" destId="{00BC0343-649F-4558-9365-CEB6FD342336}" srcOrd="9" destOrd="0" parTransId="{08A4B99A-F3B2-47EE-856D-C02787ADB393}" sibTransId="{95F5633D-6A66-42B3-9B5D-EFC114F4FE54}"/>
    <dgm:cxn modelId="{A2171BAA-4D27-4ED8-89C5-2BA34C93BAE3}" type="presOf" srcId="{749FDEFE-2B2D-4E25-8BC0-F332B3749862}" destId="{EA128866-1B63-4BBC-9051-5139CE2ED289}" srcOrd="0" destOrd="0" presId="urn:microsoft.com/office/officeart/2008/layout/LinedList"/>
    <dgm:cxn modelId="{95EE16B1-7C94-429B-A82B-28550DC8C49C}" srcId="{01DE3492-4D0E-4747-A8BA-247B41AC5200}" destId="{3507ABFE-7D54-4746-9D6D-D657B9A910DE}" srcOrd="8" destOrd="0" parTransId="{D016B216-B3D4-49E1-A5F1-1C1EB4E0819F}" sibTransId="{347B53A6-49F1-48A6-8638-441EB1CF95A9}"/>
    <dgm:cxn modelId="{347160B1-3862-4272-BC46-815054349DBF}" type="presOf" srcId="{3270A24D-BDFB-4AD0-B15D-F049B020E75C}" destId="{66689CF5-93E8-4A1D-98CD-35F6A0DA0B08}" srcOrd="0" destOrd="0" presId="urn:microsoft.com/office/officeart/2008/layout/LinedList"/>
    <dgm:cxn modelId="{7600BEC3-A689-4A95-8160-1A7BAEAE5E0D}" srcId="{01DE3492-4D0E-4747-A8BA-247B41AC5200}" destId="{5E0DEE53-2EF0-457A-A03A-E4F9A18D07D9}" srcOrd="3" destOrd="0" parTransId="{E874C652-5BD4-433D-9F65-02D2747177AD}" sibTransId="{9DC0C214-D01A-44C1-8233-D32C046E4AE4}"/>
    <dgm:cxn modelId="{507643D7-6543-4BA9-9F24-78306AF8BF9C}" srcId="{01DE3492-4D0E-4747-A8BA-247B41AC5200}" destId="{3270A24D-BDFB-4AD0-B15D-F049B020E75C}" srcOrd="0" destOrd="0" parTransId="{109C8593-0DA1-4464-96A1-3E42B08A3D3F}" sibTransId="{3FB49335-A182-4584-B636-8B1A05A4DE60}"/>
    <dgm:cxn modelId="{AC701ADC-DC77-4D61-B38A-EC509EDF1BF3}" srcId="{01DE3492-4D0E-4747-A8BA-247B41AC5200}" destId="{CE10F92D-D280-49F1-8ABF-E6A542FF4EE3}" srcOrd="4" destOrd="0" parTransId="{2EE71493-1D6F-4558-8E7A-F7E0E2A0D966}" sibTransId="{1E2BC811-8883-434F-A689-33F5FA945DAF}"/>
    <dgm:cxn modelId="{71FEAEE8-8DCA-4FA3-ABF5-683313A33B26}" type="presOf" srcId="{01DE3492-4D0E-4747-A8BA-247B41AC5200}" destId="{21EB7D05-7127-4969-B4DA-3555B780284A}" srcOrd="0" destOrd="0" presId="urn:microsoft.com/office/officeart/2008/layout/LinedList"/>
    <dgm:cxn modelId="{ECE7A3F6-D09C-4C20-9964-7B7C5FE717B7}" type="presOf" srcId="{503EB3FB-7D3B-4A53-9166-D19764FCF6CF}" destId="{C4029F10-64CF-4D96-8123-AAD9C51C9F6E}" srcOrd="0" destOrd="0" presId="urn:microsoft.com/office/officeart/2008/layout/LinedList"/>
    <dgm:cxn modelId="{E95EA8F9-262C-4177-984D-C7AF1376A74C}" srcId="{01DE3492-4D0E-4747-A8BA-247B41AC5200}" destId="{FCA04932-4DD1-4D53-A0DE-8AF0541E8E79}" srcOrd="7" destOrd="0" parTransId="{CF19FCFA-E504-432C-B0ED-533CAF373A4D}" sibTransId="{25ABAACB-B355-41BB-BDCC-B8DA9F4282C3}"/>
    <dgm:cxn modelId="{C481FC4B-9650-4274-A4F5-A6D184AEDC7F}" type="presParOf" srcId="{21EB7D05-7127-4969-B4DA-3555B780284A}" destId="{1BD7F879-67CC-4AB0-B7EE-DED7C97DC718}" srcOrd="0" destOrd="0" presId="urn:microsoft.com/office/officeart/2008/layout/LinedList"/>
    <dgm:cxn modelId="{9DB9749E-F2BD-46F6-ABAA-4028C56000A7}" type="presParOf" srcId="{21EB7D05-7127-4969-B4DA-3555B780284A}" destId="{EA6C7A48-9B8C-4FE1-8379-3F1B8E93AFE2}" srcOrd="1" destOrd="0" presId="urn:microsoft.com/office/officeart/2008/layout/LinedList"/>
    <dgm:cxn modelId="{0AA44319-2672-4373-8260-184596FF68C5}" type="presParOf" srcId="{EA6C7A48-9B8C-4FE1-8379-3F1B8E93AFE2}" destId="{66689CF5-93E8-4A1D-98CD-35F6A0DA0B08}" srcOrd="0" destOrd="0" presId="urn:microsoft.com/office/officeart/2008/layout/LinedList"/>
    <dgm:cxn modelId="{333B9AA8-A30B-4418-9461-F4CD4908AD99}" type="presParOf" srcId="{EA6C7A48-9B8C-4FE1-8379-3F1B8E93AFE2}" destId="{8335765A-DEB1-481C-AC7C-7A35769375E6}" srcOrd="1" destOrd="0" presId="urn:microsoft.com/office/officeart/2008/layout/LinedList"/>
    <dgm:cxn modelId="{A468AED8-6290-43BD-B98E-C97B9EEC26DD}" type="presParOf" srcId="{21EB7D05-7127-4969-B4DA-3555B780284A}" destId="{96A87AB7-26BE-4074-90F8-D1C31D1D69D5}" srcOrd="2" destOrd="0" presId="urn:microsoft.com/office/officeart/2008/layout/LinedList"/>
    <dgm:cxn modelId="{5586914D-E13F-4343-99D9-B8A1BE956A1C}" type="presParOf" srcId="{21EB7D05-7127-4969-B4DA-3555B780284A}" destId="{67A47EFE-62DD-41DA-98F0-8C425FBEEBA5}" srcOrd="3" destOrd="0" presId="urn:microsoft.com/office/officeart/2008/layout/LinedList"/>
    <dgm:cxn modelId="{852E374B-40E0-4619-8A24-8C4C501E9EBC}" type="presParOf" srcId="{67A47EFE-62DD-41DA-98F0-8C425FBEEBA5}" destId="{3342525E-B8B5-4EBF-9356-526ADE61FF9D}" srcOrd="0" destOrd="0" presId="urn:microsoft.com/office/officeart/2008/layout/LinedList"/>
    <dgm:cxn modelId="{4F0DE4B8-FFCA-4EA4-BAE3-805777DE68D8}" type="presParOf" srcId="{67A47EFE-62DD-41DA-98F0-8C425FBEEBA5}" destId="{48B2ED3A-3E4B-4EA7-89B9-A4558E4DA361}" srcOrd="1" destOrd="0" presId="urn:microsoft.com/office/officeart/2008/layout/LinedList"/>
    <dgm:cxn modelId="{2B899E94-8CA2-4844-9676-CC1F3296B7E9}" type="presParOf" srcId="{21EB7D05-7127-4969-B4DA-3555B780284A}" destId="{6DFE9781-248B-45A1-A6B9-023EB0C80983}" srcOrd="4" destOrd="0" presId="urn:microsoft.com/office/officeart/2008/layout/LinedList"/>
    <dgm:cxn modelId="{FFC6A5E3-261E-4091-B5C2-C910E0768BBF}" type="presParOf" srcId="{21EB7D05-7127-4969-B4DA-3555B780284A}" destId="{8439373A-9FF8-4160-BC86-8DA71CB9AEBD}" srcOrd="5" destOrd="0" presId="urn:microsoft.com/office/officeart/2008/layout/LinedList"/>
    <dgm:cxn modelId="{98CF731E-1964-4611-8981-0164B7432201}" type="presParOf" srcId="{8439373A-9FF8-4160-BC86-8DA71CB9AEBD}" destId="{C4029F10-64CF-4D96-8123-AAD9C51C9F6E}" srcOrd="0" destOrd="0" presId="urn:microsoft.com/office/officeart/2008/layout/LinedList"/>
    <dgm:cxn modelId="{CD3F648C-EC26-481B-BBEA-5292C5A24475}" type="presParOf" srcId="{8439373A-9FF8-4160-BC86-8DA71CB9AEBD}" destId="{89E6A5E2-169B-4E9A-B945-42D4335F25D0}" srcOrd="1" destOrd="0" presId="urn:microsoft.com/office/officeart/2008/layout/LinedList"/>
    <dgm:cxn modelId="{4BBA0224-EFB2-4F8C-B57C-1BBF13A007C7}" type="presParOf" srcId="{21EB7D05-7127-4969-B4DA-3555B780284A}" destId="{34BF56D5-1A39-49CD-ABFF-DA7C6378BDE8}" srcOrd="6" destOrd="0" presId="urn:microsoft.com/office/officeart/2008/layout/LinedList"/>
    <dgm:cxn modelId="{EA85D583-A236-41C2-BDEB-5E34652A58A0}" type="presParOf" srcId="{21EB7D05-7127-4969-B4DA-3555B780284A}" destId="{38ED55CB-DD15-451F-AAAD-73A86AEBD1CA}" srcOrd="7" destOrd="0" presId="urn:microsoft.com/office/officeart/2008/layout/LinedList"/>
    <dgm:cxn modelId="{2E71B63E-C563-49D0-99A6-B968B9BC3970}" type="presParOf" srcId="{38ED55CB-DD15-451F-AAAD-73A86AEBD1CA}" destId="{95AF35A6-CCC8-42E6-8F39-6A4C093C2E51}" srcOrd="0" destOrd="0" presId="urn:microsoft.com/office/officeart/2008/layout/LinedList"/>
    <dgm:cxn modelId="{C1D26A91-471E-4940-B1A3-E446A6EA36A1}" type="presParOf" srcId="{38ED55CB-DD15-451F-AAAD-73A86AEBD1CA}" destId="{076A7B3A-61D2-4AD0-AC26-AD987CF0A422}" srcOrd="1" destOrd="0" presId="urn:microsoft.com/office/officeart/2008/layout/LinedList"/>
    <dgm:cxn modelId="{01603536-D929-46A1-81FC-418ED18F038A}" type="presParOf" srcId="{21EB7D05-7127-4969-B4DA-3555B780284A}" destId="{A04D2C74-2D86-4202-A8EB-7975EF46BD26}" srcOrd="8" destOrd="0" presId="urn:microsoft.com/office/officeart/2008/layout/LinedList"/>
    <dgm:cxn modelId="{D0EE33C1-96D2-4DB8-B45D-A8924F67C717}" type="presParOf" srcId="{21EB7D05-7127-4969-B4DA-3555B780284A}" destId="{2524B28C-5C7D-437F-95DB-52410FB2D4B8}" srcOrd="9" destOrd="0" presId="urn:microsoft.com/office/officeart/2008/layout/LinedList"/>
    <dgm:cxn modelId="{2F95FE49-1732-4A39-8C8F-5ACD48ADE11E}" type="presParOf" srcId="{2524B28C-5C7D-437F-95DB-52410FB2D4B8}" destId="{421BDA43-260C-41AD-AFFD-9A2A6D2F6C6E}" srcOrd="0" destOrd="0" presId="urn:microsoft.com/office/officeart/2008/layout/LinedList"/>
    <dgm:cxn modelId="{AFAC1043-D904-4571-8FB2-1246D57F0498}" type="presParOf" srcId="{2524B28C-5C7D-437F-95DB-52410FB2D4B8}" destId="{780112FD-9057-4B24-BAC2-85D668878088}" srcOrd="1" destOrd="0" presId="urn:microsoft.com/office/officeart/2008/layout/LinedList"/>
    <dgm:cxn modelId="{CB7EAEB2-57C0-48AA-B12D-C9B697A90486}" type="presParOf" srcId="{21EB7D05-7127-4969-B4DA-3555B780284A}" destId="{FCF53AE1-CC78-4E2A-8802-4C6CFA7E4C40}" srcOrd="10" destOrd="0" presId="urn:microsoft.com/office/officeart/2008/layout/LinedList"/>
    <dgm:cxn modelId="{62C83732-1B04-4642-973E-641432D2BBCF}" type="presParOf" srcId="{21EB7D05-7127-4969-B4DA-3555B780284A}" destId="{A5909680-48BD-4F4F-90A5-41DE4BB99F41}" srcOrd="11" destOrd="0" presId="urn:microsoft.com/office/officeart/2008/layout/LinedList"/>
    <dgm:cxn modelId="{13F2BBC0-8B1C-46DE-8E04-F3D96F3A05DC}" type="presParOf" srcId="{A5909680-48BD-4F4F-90A5-41DE4BB99F41}" destId="{EA128866-1B63-4BBC-9051-5139CE2ED289}" srcOrd="0" destOrd="0" presId="urn:microsoft.com/office/officeart/2008/layout/LinedList"/>
    <dgm:cxn modelId="{B8CBD3D5-C59D-4D0C-B72A-AB98B1E4552C}" type="presParOf" srcId="{A5909680-48BD-4F4F-90A5-41DE4BB99F41}" destId="{3407EEA7-C37C-44FF-BFCA-7207D6B34DA4}" srcOrd="1" destOrd="0" presId="urn:microsoft.com/office/officeart/2008/layout/LinedList"/>
    <dgm:cxn modelId="{4C67E2D6-75F7-457D-A891-DBB5EE5FF041}" type="presParOf" srcId="{21EB7D05-7127-4969-B4DA-3555B780284A}" destId="{7070DC7C-F7DF-4985-BBB5-74296C914F43}" srcOrd="12" destOrd="0" presId="urn:microsoft.com/office/officeart/2008/layout/LinedList"/>
    <dgm:cxn modelId="{A07196E6-11F4-4CE7-B222-334C0D87367F}" type="presParOf" srcId="{21EB7D05-7127-4969-B4DA-3555B780284A}" destId="{9B85FB62-330D-4EF2-90C0-3C5C7A23C7CC}" srcOrd="13" destOrd="0" presId="urn:microsoft.com/office/officeart/2008/layout/LinedList"/>
    <dgm:cxn modelId="{96A93D7B-B3DC-4B04-993E-B27588CBD11B}" type="presParOf" srcId="{9B85FB62-330D-4EF2-90C0-3C5C7A23C7CC}" destId="{EBB9ECA7-44B0-4FD8-8822-50FAF3E44505}" srcOrd="0" destOrd="0" presId="urn:microsoft.com/office/officeart/2008/layout/LinedList"/>
    <dgm:cxn modelId="{A65AE608-05C5-40DD-9CFD-65143BFA73EB}" type="presParOf" srcId="{9B85FB62-330D-4EF2-90C0-3C5C7A23C7CC}" destId="{D9C04DB0-8065-4568-91DF-D5279762092B}" srcOrd="1" destOrd="0" presId="urn:microsoft.com/office/officeart/2008/layout/LinedList"/>
    <dgm:cxn modelId="{BC64CBCE-F0AB-4267-9213-ACF1CC4BCB90}" type="presParOf" srcId="{21EB7D05-7127-4969-B4DA-3555B780284A}" destId="{AA4A7087-B37F-4DD6-AA41-0FD7111296E8}" srcOrd="14" destOrd="0" presId="urn:microsoft.com/office/officeart/2008/layout/LinedList"/>
    <dgm:cxn modelId="{B69BA01C-D5F5-4046-ABCE-2E640351FB66}" type="presParOf" srcId="{21EB7D05-7127-4969-B4DA-3555B780284A}" destId="{D8EBD6E7-3F0D-4A52-BE1E-346E9BA14F50}" srcOrd="15" destOrd="0" presId="urn:microsoft.com/office/officeart/2008/layout/LinedList"/>
    <dgm:cxn modelId="{D8E64619-77FE-4850-BAD3-D4F06D01DF0D}" type="presParOf" srcId="{D8EBD6E7-3F0D-4A52-BE1E-346E9BA14F50}" destId="{28DC0B53-7431-45D1-B0A4-27B3805F1C32}" srcOrd="0" destOrd="0" presId="urn:microsoft.com/office/officeart/2008/layout/LinedList"/>
    <dgm:cxn modelId="{889E27F6-B55D-4C9F-82E8-CEFE7CD97F4B}" type="presParOf" srcId="{D8EBD6E7-3F0D-4A52-BE1E-346E9BA14F50}" destId="{E3D806F1-10F9-43F5-B348-07DA7DF120AC}" srcOrd="1" destOrd="0" presId="urn:microsoft.com/office/officeart/2008/layout/LinedList"/>
    <dgm:cxn modelId="{3B90ABE5-9FE1-42AA-A5E0-54451DF2CD7E}" type="presParOf" srcId="{21EB7D05-7127-4969-B4DA-3555B780284A}" destId="{8DCC13AB-7DB3-4F5E-98DD-FF1E3E120676}" srcOrd="16" destOrd="0" presId="urn:microsoft.com/office/officeart/2008/layout/LinedList"/>
    <dgm:cxn modelId="{35541B31-2C56-4F1F-9A14-D0D45FD5A72A}" type="presParOf" srcId="{21EB7D05-7127-4969-B4DA-3555B780284A}" destId="{F83847A7-E78A-4FA3-A380-F8B6FB174702}" srcOrd="17" destOrd="0" presId="urn:microsoft.com/office/officeart/2008/layout/LinedList"/>
    <dgm:cxn modelId="{E7B18F55-0FE3-42B2-A619-6E52B99A561E}" type="presParOf" srcId="{F83847A7-E78A-4FA3-A380-F8B6FB174702}" destId="{97DE8403-9324-4B31-BAD0-7DF221D3C3A8}" srcOrd="0" destOrd="0" presId="urn:microsoft.com/office/officeart/2008/layout/LinedList"/>
    <dgm:cxn modelId="{28433ED9-14D0-45CE-82D8-B335A968B8B8}" type="presParOf" srcId="{F83847A7-E78A-4FA3-A380-F8B6FB174702}" destId="{B0DD39BA-6DDD-47A9-8049-56AD906CFEF6}" srcOrd="1" destOrd="0" presId="urn:microsoft.com/office/officeart/2008/layout/LinedList"/>
    <dgm:cxn modelId="{9CE43CAC-DBEF-4D4F-8311-D82BF3FF5435}" type="presParOf" srcId="{21EB7D05-7127-4969-B4DA-3555B780284A}" destId="{5EFDFF97-49E7-4555-BA91-1115410FA19F}" srcOrd="18" destOrd="0" presId="urn:microsoft.com/office/officeart/2008/layout/LinedList"/>
    <dgm:cxn modelId="{A370AD48-EFB6-470C-943F-96133C6F86AA}" type="presParOf" srcId="{21EB7D05-7127-4969-B4DA-3555B780284A}" destId="{BE0BA6C8-8D06-49D8-9E96-292C7AD4AB88}" srcOrd="19" destOrd="0" presId="urn:microsoft.com/office/officeart/2008/layout/LinedList"/>
    <dgm:cxn modelId="{383F2A2B-CA3A-4BC9-9A1D-E66EDC76CF4F}" type="presParOf" srcId="{BE0BA6C8-8D06-49D8-9E96-292C7AD4AB88}" destId="{94C4E06B-C0C6-419D-AF34-9A450AE886EA}" srcOrd="0" destOrd="0" presId="urn:microsoft.com/office/officeart/2008/layout/LinedList"/>
    <dgm:cxn modelId="{59BFE36E-D02E-4072-94A4-0AD393D4C184}" type="presParOf" srcId="{BE0BA6C8-8D06-49D8-9E96-292C7AD4AB88}" destId="{C656F03F-72C0-47C4-BF56-5C6383E1584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95E249-47C3-4984-BDDC-E8980E682146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054FDD85-F42A-4C88-87B9-0CCDD65E3843}">
      <dgm:prSet/>
      <dgm:spPr/>
      <dgm:t>
        <a:bodyPr/>
        <a:lstStyle/>
        <a:p>
          <a:r>
            <a:rPr lang="en-US" dirty="0"/>
            <a:t>Approximately 60,000 residents with a diverse array of ethnicities, cultures, and religions from around the world.</a:t>
          </a:r>
        </a:p>
      </dgm:t>
    </dgm:pt>
    <dgm:pt modelId="{03003ACA-4D1B-4D23-A7F6-B24DD58123B8}" type="parTrans" cxnId="{FBB1D6C1-7BF1-40F0-829C-A4C5048BF24C}">
      <dgm:prSet/>
      <dgm:spPr/>
      <dgm:t>
        <a:bodyPr/>
        <a:lstStyle/>
        <a:p>
          <a:endParaRPr lang="en-US"/>
        </a:p>
      </dgm:t>
    </dgm:pt>
    <dgm:pt modelId="{9D2CE425-79E2-4FCC-8F86-FECB98843410}" type="sibTrans" cxnId="{FBB1D6C1-7BF1-40F0-829C-A4C5048BF24C}">
      <dgm:prSet/>
      <dgm:spPr/>
      <dgm:t>
        <a:bodyPr/>
        <a:lstStyle/>
        <a:p>
          <a:endParaRPr lang="en-US"/>
        </a:p>
      </dgm:t>
    </dgm:pt>
    <dgm:pt modelId="{D7416CA8-4595-4D43-8C30-1B4DB11AEE22}">
      <dgm:prSet/>
      <dgm:spPr/>
      <dgm:t>
        <a:bodyPr/>
        <a:lstStyle/>
        <a:p>
          <a:r>
            <a:rPr lang="en-US"/>
            <a:t>Wide range of income and education levels with numerous foreign languages spoken.</a:t>
          </a:r>
        </a:p>
      </dgm:t>
    </dgm:pt>
    <dgm:pt modelId="{F1C47CCA-3DF1-48CF-94E4-5E9A90B0DBD3}" type="parTrans" cxnId="{ABF0EF6B-0D2C-4D71-A878-577A377AA2C4}">
      <dgm:prSet/>
      <dgm:spPr/>
      <dgm:t>
        <a:bodyPr/>
        <a:lstStyle/>
        <a:p>
          <a:endParaRPr lang="en-US"/>
        </a:p>
      </dgm:t>
    </dgm:pt>
    <dgm:pt modelId="{642EF6A9-85C6-4480-A067-863F801A407A}" type="sibTrans" cxnId="{ABF0EF6B-0D2C-4D71-A878-577A377AA2C4}">
      <dgm:prSet/>
      <dgm:spPr/>
      <dgm:t>
        <a:bodyPr/>
        <a:lstStyle/>
        <a:p>
          <a:endParaRPr lang="en-US"/>
        </a:p>
      </dgm:t>
    </dgm:pt>
    <dgm:pt modelId="{B2ADB2B4-8DFF-4140-B330-60CE931C942B}">
      <dgm:prSet/>
      <dgm:spPr/>
      <dgm:t>
        <a:bodyPr/>
        <a:lstStyle/>
        <a:p>
          <a:r>
            <a:rPr lang="en-US" dirty="0"/>
            <a:t>Numerous cultural festivals and events throughout the year.</a:t>
          </a:r>
        </a:p>
      </dgm:t>
    </dgm:pt>
    <dgm:pt modelId="{F57657C0-93EF-4F5A-ACB2-2D9E6C11CCEA}" type="parTrans" cxnId="{819AE819-0E10-48CE-8761-A13D3113D597}">
      <dgm:prSet/>
      <dgm:spPr/>
      <dgm:t>
        <a:bodyPr/>
        <a:lstStyle/>
        <a:p>
          <a:endParaRPr lang="en-US"/>
        </a:p>
      </dgm:t>
    </dgm:pt>
    <dgm:pt modelId="{29E415A7-8405-4517-8107-3CB909C0AD58}" type="sibTrans" cxnId="{819AE819-0E10-48CE-8761-A13D3113D597}">
      <dgm:prSet/>
      <dgm:spPr/>
      <dgm:t>
        <a:bodyPr/>
        <a:lstStyle/>
        <a:p>
          <a:endParaRPr lang="en-US"/>
        </a:p>
      </dgm:t>
    </dgm:pt>
    <dgm:pt modelId="{6C8DD2A9-8EBB-4223-BF0C-0921A3688A14}">
      <dgm:prSet/>
      <dgm:spPr/>
      <dgm:t>
        <a:bodyPr/>
        <a:lstStyle/>
        <a:p>
          <a:r>
            <a:rPr lang="en-US" dirty="0"/>
            <a:t>Borders Puyallup Tribal property.  Partnership with Puyallup Tribal Police.</a:t>
          </a:r>
        </a:p>
      </dgm:t>
    </dgm:pt>
    <dgm:pt modelId="{B30261B4-E3B7-47D6-BBE3-AAD0148227BC}" type="parTrans" cxnId="{3CAC44D9-6528-4E26-829E-106C8E659E0D}">
      <dgm:prSet/>
      <dgm:spPr/>
      <dgm:t>
        <a:bodyPr/>
        <a:lstStyle/>
        <a:p>
          <a:endParaRPr lang="en-US"/>
        </a:p>
      </dgm:t>
    </dgm:pt>
    <dgm:pt modelId="{AEBD5452-6A3F-4184-B3F7-21A3E8425786}" type="sibTrans" cxnId="{3CAC44D9-6528-4E26-829E-106C8E659E0D}">
      <dgm:prSet/>
      <dgm:spPr/>
      <dgm:t>
        <a:bodyPr/>
        <a:lstStyle/>
        <a:p>
          <a:endParaRPr lang="en-US"/>
        </a:p>
      </dgm:t>
    </dgm:pt>
    <dgm:pt modelId="{1364BDFA-5F2C-468F-AE6C-92706D7F93DA}">
      <dgm:prSet/>
      <dgm:spPr/>
      <dgm:t>
        <a:bodyPr/>
        <a:lstStyle/>
        <a:p>
          <a:r>
            <a:rPr lang="en-US"/>
            <a:t>Strong partnership with Safe Streets and 31 active community groups.</a:t>
          </a:r>
        </a:p>
      </dgm:t>
    </dgm:pt>
    <dgm:pt modelId="{48F47EC8-8AA9-4CF1-A882-5EAD060F65E9}" type="parTrans" cxnId="{AE8CC8CB-BFE5-4A72-A74F-0B9A2B8587CC}">
      <dgm:prSet/>
      <dgm:spPr/>
      <dgm:t>
        <a:bodyPr/>
        <a:lstStyle/>
        <a:p>
          <a:endParaRPr lang="en-US"/>
        </a:p>
      </dgm:t>
    </dgm:pt>
    <dgm:pt modelId="{C222CCFE-2B91-43AE-9F96-06AA7E791C68}" type="sibTrans" cxnId="{AE8CC8CB-BFE5-4A72-A74F-0B9A2B8587CC}">
      <dgm:prSet/>
      <dgm:spPr/>
      <dgm:t>
        <a:bodyPr/>
        <a:lstStyle/>
        <a:p>
          <a:endParaRPr lang="en-US"/>
        </a:p>
      </dgm:t>
    </dgm:pt>
    <dgm:pt modelId="{5CF6A875-2033-417F-B4DA-128B04D0E3C3}" type="pres">
      <dgm:prSet presAssocID="{0095E249-47C3-4984-BDDC-E8980E682146}" presName="vert0" presStyleCnt="0">
        <dgm:presLayoutVars>
          <dgm:dir/>
          <dgm:animOne val="branch"/>
          <dgm:animLvl val="lvl"/>
        </dgm:presLayoutVars>
      </dgm:prSet>
      <dgm:spPr/>
    </dgm:pt>
    <dgm:pt modelId="{E974D6AF-6C96-4740-94E5-442FEB43F14B}" type="pres">
      <dgm:prSet presAssocID="{054FDD85-F42A-4C88-87B9-0CCDD65E3843}" presName="thickLine" presStyleLbl="alignNode1" presStyleIdx="0" presStyleCnt="5"/>
      <dgm:spPr/>
    </dgm:pt>
    <dgm:pt modelId="{74B78011-777F-45B2-8CC0-8F1CEE2A002F}" type="pres">
      <dgm:prSet presAssocID="{054FDD85-F42A-4C88-87B9-0CCDD65E3843}" presName="horz1" presStyleCnt="0"/>
      <dgm:spPr/>
    </dgm:pt>
    <dgm:pt modelId="{CD94ADEC-42AB-4CE4-9732-DD82FBF30E19}" type="pres">
      <dgm:prSet presAssocID="{054FDD85-F42A-4C88-87B9-0CCDD65E3843}" presName="tx1" presStyleLbl="revTx" presStyleIdx="0" presStyleCnt="5"/>
      <dgm:spPr/>
    </dgm:pt>
    <dgm:pt modelId="{A2DFAFFF-D90B-4C6F-B64F-24CE99E608E2}" type="pres">
      <dgm:prSet presAssocID="{054FDD85-F42A-4C88-87B9-0CCDD65E3843}" presName="vert1" presStyleCnt="0"/>
      <dgm:spPr/>
    </dgm:pt>
    <dgm:pt modelId="{AFC73805-BC57-473B-9D84-E33F321EA977}" type="pres">
      <dgm:prSet presAssocID="{D7416CA8-4595-4D43-8C30-1B4DB11AEE22}" presName="thickLine" presStyleLbl="alignNode1" presStyleIdx="1" presStyleCnt="5"/>
      <dgm:spPr/>
    </dgm:pt>
    <dgm:pt modelId="{C7C65CF0-263D-41FF-BB74-E90037CB95A2}" type="pres">
      <dgm:prSet presAssocID="{D7416CA8-4595-4D43-8C30-1B4DB11AEE22}" presName="horz1" presStyleCnt="0"/>
      <dgm:spPr/>
    </dgm:pt>
    <dgm:pt modelId="{B6679212-0403-4890-8692-EA7246A984DE}" type="pres">
      <dgm:prSet presAssocID="{D7416CA8-4595-4D43-8C30-1B4DB11AEE22}" presName="tx1" presStyleLbl="revTx" presStyleIdx="1" presStyleCnt="5"/>
      <dgm:spPr/>
    </dgm:pt>
    <dgm:pt modelId="{44669658-BC9F-48F8-84C6-75EA4E3AF88D}" type="pres">
      <dgm:prSet presAssocID="{D7416CA8-4595-4D43-8C30-1B4DB11AEE22}" presName="vert1" presStyleCnt="0"/>
      <dgm:spPr/>
    </dgm:pt>
    <dgm:pt modelId="{90F6F44A-4495-4B96-80D0-235E6AF32DA1}" type="pres">
      <dgm:prSet presAssocID="{B2ADB2B4-8DFF-4140-B330-60CE931C942B}" presName="thickLine" presStyleLbl="alignNode1" presStyleIdx="2" presStyleCnt="5"/>
      <dgm:spPr/>
    </dgm:pt>
    <dgm:pt modelId="{6B98AC30-7668-4BB1-94A1-198B9C776E78}" type="pres">
      <dgm:prSet presAssocID="{B2ADB2B4-8DFF-4140-B330-60CE931C942B}" presName="horz1" presStyleCnt="0"/>
      <dgm:spPr/>
    </dgm:pt>
    <dgm:pt modelId="{D5426DCC-1AC3-48E4-AAA1-C0026B7E0F05}" type="pres">
      <dgm:prSet presAssocID="{B2ADB2B4-8DFF-4140-B330-60CE931C942B}" presName="tx1" presStyleLbl="revTx" presStyleIdx="2" presStyleCnt="5"/>
      <dgm:spPr/>
    </dgm:pt>
    <dgm:pt modelId="{5A98FC95-D5B1-4D44-AC61-1EB6C6BE8C2A}" type="pres">
      <dgm:prSet presAssocID="{B2ADB2B4-8DFF-4140-B330-60CE931C942B}" presName="vert1" presStyleCnt="0"/>
      <dgm:spPr/>
    </dgm:pt>
    <dgm:pt modelId="{74AE7AE8-CC08-441D-8796-FDB8901E16F1}" type="pres">
      <dgm:prSet presAssocID="{6C8DD2A9-8EBB-4223-BF0C-0921A3688A14}" presName="thickLine" presStyleLbl="alignNode1" presStyleIdx="3" presStyleCnt="5"/>
      <dgm:spPr/>
    </dgm:pt>
    <dgm:pt modelId="{3FCA1773-C07F-438C-9239-C0F9F177C0C7}" type="pres">
      <dgm:prSet presAssocID="{6C8DD2A9-8EBB-4223-BF0C-0921A3688A14}" presName="horz1" presStyleCnt="0"/>
      <dgm:spPr/>
    </dgm:pt>
    <dgm:pt modelId="{322BA6ED-6F96-4F45-836C-32BABAA8AE59}" type="pres">
      <dgm:prSet presAssocID="{6C8DD2A9-8EBB-4223-BF0C-0921A3688A14}" presName="tx1" presStyleLbl="revTx" presStyleIdx="3" presStyleCnt="5"/>
      <dgm:spPr/>
    </dgm:pt>
    <dgm:pt modelId="{D8ED8B4C-4F1D-4257-B4AE-AD3A3FFC5D9D}" type="pres">
      <dgm:prSet presAssocID="{6C8DD2A9-8EBB-4223-BF0C-0921A3688A14}" presName="vert1" presStyleCnt="0"/>
      <dgm:spPr/>
    </dgm:pt>
    <dgm:pt modelId="{CD67712B-A8C7-47E7-BF59-7AF57BC2128C}" type="pres">
      <dgm:prSet presAssocID="{1364BDFA-5F2C-468F-AE6C-92706D7F93DA}" presName="thickLine" presStyleLbl="alignNode1" presStyleIdx="4" presStyleCnt="5"/>
      <dgm:spPr/>
    </dgm:pt>
    <dgm:pt modelId="{6F67B6A2-AF51-4D29-AF9F-6834FD1BB2DC}" type="pres">
      <dgm:prSet presAssocID="{1364BDFA-5F2C-468F-AE6C-92706D7F93DA}" presName="horz1" presStyleCnt="0"/>
      <dgm:spPr/>
    </dgm:pt>
    <dgm:pt modelId="{79491ECD-0B9A-46F6-B130-62510FB1B4F6}" type="pres">
      <dgm:prSet presAssocID="{1364BDFA-5F2C-468F-AE6C-92706D7F93DA}" presName="tx1" presStyleLbl="revTx" presStyleIdx="4" presStyleCnt="5"/>
      <dgm:spPr/>
    </dgm:pt>
    <dgm:pt modelId="{AC715122-5F4E-4134-A1C5-DC66D8D234E7}" type="pres">
      <dgm:prSet presAssocID="{1364BDFA-5F2C-468F-AE6C-92706D7F93DA}" presName="vert1" presStyleCnt="0"/>
      <dgm:spPr/>
    </dgm:pt>
  </dgm:ptLst>
  <dgm:cxnLst>
    <dgm:cxn modelId="{62EA0203-5B69-446E-9A31-6AA05F6363E2}" type="presOf" srcId="{6C8DD2A9-8EBB-4223-BF0C-0921A3688A14}" destId="{322BA6ED-6F96-4F45-836C-32BABAA8AE59}" srcOrd="0" destOrd="0" presId="urn:microsoft.com/office/officeart/2008/layout/LinedList"/>
    <dgm:cxn modelId="{74650B0A-940F-437C-8E40-6EC35439E9AB}" type="presOf" srcId="{054FDD85-F42A-4C88-87B9-0CCDD65E3843}" destId="{CD94ADEC-42AB-4CE4-9732-DD82FBF30E19}" srcOrd="0" destOrd="0" presId="urn:microsoft.com/office/officeart/2008/layout/LinedList"/>
    <dgm:cxn modelId="{9895720E-9EEF-4C1E-B1F4-3BEEADB629D4}" type="presOf" srcId="{0095E249-47C3-4984-BDDC-E8980E682146}" destId="{5CF6A875-2033-417F-B4DA-128B04D0E3C3}" srcOrd="0" destOrd="0" presId="urn:microsoft.com/office/officeart/2008/layout/LinedList"/>
    <dgm:cxn modelId="{CD1C940F-1259-4F2A-945C-C348FD2BC786}" type="presOf" srcId="{B2ADB2B4-8DFF-4140-B330-60CE931C942B}" destId="{D5426DCC-1AC3-48E4-AAA1-C0026B7E0F05}" srcOrd="0" destOrd="0" presId="urn:microsoft.com/office/officeart/2008/layout/LinedList"/>
    <dgm:cxn modelId="{819AE819-0E10-48CE-8761-A13D3113D597}" srcId="{0095E249-47C3-4984-BDDC-E8980E682146}" destId="{B2ADB2B4-8DFF-4140-B330-60CE931C942B}" srcOrd="2" destOrd="0" parTransId="{F57657C0-93EF-4F5A-ACB2-2D9E6C11CCEA}" sibTransId="{29E415A7-8405-4517-8107-3CB909C0AD58}"/>
    <dgm:cxn modelId="{0C54483A-B392-4E5A-886F-4349A67BB0E1}" type="presOf" srcId="{1364BDFA-5F2C-468F-AE6C-92706D7F93DA}" destId="{79491ECD-0B9A-46F6-B130-62510FB1B4F6}" srcOrd="0" destOrd="0" presId="urn:microsoft.com/office/officeart/2008/layout/LinedList"/>
    <dgm:cxn modelId="{8370C667-B6FD-4DC0-B765-4C70910EA14E}" type="presOf" srcId="{D7416CA8-4595-4D43-8C30-1B4DB11AEE22}" destId="{B6679212-0403-4890-8692-EA7246A984DE}" srcOrd="0" destOrd="0" presId="urn:microsoft.com/office/officeart/2008/layout/LinedList"/>
    <dgm:cxn modelId="{ABF0EF6B-0D2C-4D71-A878-577A377AA2C4}" srcId="{0095E249-47C3-4984-BDDC-E8980E682146}" destId="{D7416CA8-4595-4D43-8C30-1B4DB11AEE22}" srcOrd="1" destOrd="0" parTransId="{F1C47CCA-3DF1-48CF-94E4-5E9A90B0DBD3}" sibTransId="{642EF6A9-85C6-4480-A067-863F801A407A}"/>
    <dgm:cxn modelId="{FBB1D6C1-7BF1-40F0-829C-A4C5048BF24C}" srcId="{0095E249-47C3-4984-BDDC-E8980E682146}" destId="{054FDD85-F42A-4C88-87B9-0CCDD65E3843}" srcOrd="0" destOrd="0" parTransId="{03003ACA-4D1B-4D23-A7F6-B24DD58123B8}" sibTransId="{9D2CE425-79E2-4FCC-8F86-FECB98843410}"/>
    <dgm:cxn modelId="{AE8CC8CB-BFE5-4A72-A74F-0B9A2B8587CC}" srcId="{0095E249-47C3-4984-BDDC-E8980E682146}" destId="{1364BDFA-5F2C-468F-AE6C-92706D7F93DA}" srcOrd="4" destOrd="0" parTransId="{48F47EC8-8AA9-4CF1-A882-5EAD060F65E9}" sibTransId="{C222CCFE-2B91-43AE-9F96-06AA7E791C68}"/>
    <dgm:cxn modelId="{3CAC44D9-6528-4E26-829E-106C8E659E0D}" srcId="{0095E249-47C3-4984-BDDC-E8980E682146}" destId="{6C8DD2A9-8EBB-4223-BF0C-0921A3688A14}" srcOrd="3" destOrd="0" parTransId="{B30261B4-E3B7-47D6-BBE3-AAD0148227BC}" sibTransId="{AEBD5452-6A3F-4184-B3F7-21A3E8425786}"/>
    <dgm:cxn modelId="{5C7EBDCC-3D58-40D9-96A7-44919BAEDB21}" type="presParOf" srcId="{5CF6A875-2033-417F-B4DA-128B04D0E3C3}" destId="{E974D6AF-6C96-4740-94E5-442FEB43F14B}" srcOrd="0" destOrd="0" presId="urn:microsoft.com/office/officeart/2008/layout/LinedList"/>
    <dgm:cxn modelId="{4CC5410C-CC18-4A9E-A380-7716253F0E6F}" type="presParOf" srcId="{5CF6A875-2033-417F-B4DA-128B04D0E3C3}" destId="{74B78011-777F-45B2-8CC0-8F1CEE2A002F}" srcOrd="1" destOrd="0" presId="urn:microsoft.com/office/officeart/2008/layout/LinedList"/>
    <dgm:cxn modelId="{D4B67D13-B99B-4B3A-A60A-31321E99228E}" type="presParOf" srcId="{74B78011-777F-45B2-8CC0-8F1CEE2A002F}" destId="{CD94ADEC-42AB-4CE4-9732-DD82FBF30E19}" srcOrd="0" destOrd="0" presId="urn:microsoft.com/office/officeart/2008/layout/LinedList"/>
    <dgm:cxn modelId="{B3EEC734-0196-43BA-ADA8-EF81CF737975}" type="presParOf" srcId="{74B78011-777F-45B2-8CC0-8F1CEE2A002F}" destId="{A2DFAFFF-D90B-4C6F-B64F-24CE99E608E2}" srcOrd="1" destOrd="0" presId="urn:microsoft.com/office/officeart/2008/layout/LinedList"/>
    <dgm:cxn modelId="{31DABC8C-AD72-4B4E-A87A-CE2378F993B1}" type="presParOf" srcId="{5CF6A875-2033-417F-B4DA-128B04D0E3C3}" destId="{AFC73805-BC57-473B-9D84-E33F321EA977}" srcOrd="2" destOrd="0" presId="urn:microsoft.com/office/officeart/2008/layout/LinedList"/>
    <dgm:cxn modelId="{60EB5043-4C2C-4472-895C-A3EE9E31B549}" type="presParOf" srcId="{5CF6A875-2033-417F-B4DA-128B04D0E3C3}" destId="{C7C65CF0-263D-41FF-BB74-E90037CB95A2}" srcOrd="3" destOrd="0" presId="urn:microsoft.com/office/officeart/2008/layout/LinedList"/>
    <dgm:cxn modelId="{26C31368-F06F-48E5-BE73-3134963BB86B}" type="presParOf" srcId="{C7C65CF0-263D-41FF-BB74-E90037CB95A2}" destId="{B6679212-0403-4890-8692-EA7246A984DE}" srcOrd="0" destOrd="0" presId="urn:microsoft.com/office/officeart/2008/layout/LinedList"/>
    <dgm:cxn modelId="{ADD6C7E6-DFA0-4C17-B529-10BEDE3D8ACA}" type="presParOf" srcId="{C7C65CF0-263D-41FF-BB74-E90037CB95A2}" destId="{44669658-BC9F-48F8-84C6-75EA4E3AF88D}" srcOrd="1" destOrd="0" presId="urn:microsoft.com/office/officeart/2008/layout/LinedList"/>
    <dgm:cxn modelId="{9AC80900-33EF-415B-A79C-420ED41F9480}" type="presParOf" srcId="{5CF6A875-2033-417F-B4DA-128B04D0E3C3}" destId="{90F6F44A-4495-4B96-80D0-235E6AF32DA1}" srcOrd="4" destOrd="0" presId="urn:microsoft.com/office/officeart/2008/layout/LinedList"/>
    <dgm:cxn modelId="{3EEC551F-18EE-4B67-9E35-EAC337B50399}" type="presParOf" srcId="{5CF6A875-2033-417F-B4DA-128B04D0E3C3}" destId="{6B98AC30-7668-4BB1-94A1-198B9C776E78}" srcOrd="5" destOrd="0" presId="urn:microsoft.com/office/officeart/2008/layout/LinedList"/>
    <dgm:cxn modelId="{96B16828-CC0E-457E-9F26-D30EF153B3A2}" type="presParOf" srcId="{6B98AC30-7668-4BB1-94A1-198B9C776E78}" destId="{D5426DCC-1AC3-48E4-AAA1-C0026B7E0F05}" srcOrd="0" destOrd="0" presId="urn:microsoft.com/office/officeart/2008/layout/LinedList"/>
    <dgm:cxn modelId="{39057150-59E2-43BA-AEBE-7F731A3812C3}" type="presParOf" srcId="{6B98AC30-7668-4BB1-94A1-198B9C776E78}" destId="{5A98FC95-D5B1-4D44-AC61-1EB6C6BE8C2A}" srcOrd="1" destOrd="0" presId="urn:microsoft.com/office/officeart/2008/layout/LinedList"/>
    <dgm:cxn modelId="{F9EB8CAA-9BEA-47C9-A1FC-6FED39A1CE80}" type="presParOf" srcId="{5CF6A875-2033-417F-B4DA-128B04D0E3C3}" destId="{74AE7AE8-CC08-441D-8796-FDB8901E16F1}" srcOrd="6" destOrd="0" presId="urn:microsoft.com/office/officeart/2008/layout/LinedList"/>
    <dgm:cxn modelId="{2C98EE07-11A9-450F-A57B-D57F27A9CD00}" type="presParOf" srcId="{5CF6A875-2033-417F-B4DA-128B04D0E3C3}" destId="{3FCA1773-C07F-438C-9239-C0F9F177C0C7}" srcOrd="7" destOrd="0" presId="urn:microsoft.com/office/officeart/2008/layout/LinedList"/>
    <dgm:cxn modelId="{AEB7328A-23FB-4D96-A5F9-643F254160BC}" type="presParOf" srcId="{3FCA1773-C07F-438C-9239-C0F9F177C0C7}" destId="{322BA6ED-6F96-4F45-836C-32BABAA8AE59}" srcOrd="0" destOrd="0" presId="urn:microsoft.com/office/officeart/2008/layout/LinedList"/>
    <dgm:cxn modelId="{8950FAFC-7CF8-44D8-A12E-2804F5F40759}" type="presParOf" srcId="{3FCA1773-C07F-438C-9239-C0F9F177C0C7}" destId="{D8ED8B4C-4F1D-4257-B4AE-AD3A3FFC5D9D}" srcOrd="1" destOrd="0" presId="urn:microsoft.com/office/officeart/2008/layout/LinedList"/>
    <dgm:cxn modelId="{2EC84600-7111-4827-A7E4-9CF462A50EBE}" type="presParOf" srcId="{5CF6A875-2033-417F-B4DA-128B04D0E3C3}" destId="{CD67712B-A8C7-47E7-BF59-7AF57BC2128C}" srcOrd="8" destOrd="0" presId="urn:microsoft.com/office/officeart/2008/layout/LinedList"/>
    <dgm:cxn modelId="{DB2B2919-B9A8-412C-A43E-676C91323867}" type="presParOf" srcId="{5CF6A875-2033-417F-B4DA-128B04D0E3C3}" destId="{6F67B6A2-AF51-4D29-AF9F-6834FD1BB2DC}" srcOrd="9" destOrd="0" presId="urn:microsoft.com/office/officeart/2008/layout/LinedList"/>
    <dgm:cxn modelId="{D64B8660-F644-4F36-AAC0-851101266336}" type="presParOf" srcId="{6F67B6A2-AF51-4D29-AF9F-6834FD1BB2DC}" destId="{79491ECD-0B9A-46F6-B130-62510FB1B4F6}" srcOrd="0" destOrd="0" presId="urn:microsoft.com/office/officeart/2008/layout/LinedList"/>
    <dgm:cxn modelId="{F9BBE24D-6CE9-4694-B670-8C9BD59CF56B}" type="presParOf" srcId="{6F67B6A2-AF51-4D29-AF9F-6834FD1BB2DC}" destId="{AC715122-5F4E-4134-A1C5-DC66D8D234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7F879-67CC-4AB0-B7EE-DED7C97DC718}">
      <dsp:nvSpPr>
        <dsp:cNvPr id="0" name=""/>
        <dsp:cNvSpPr/>
      </dsp:nvSpPr>
      <dsp:spPr>
        <a:xfrm>
          <a:off x="0" y="671"/>
          <a:ext cx="46977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89CF5-93E8-4A1D-98CD-35F6A0DA0B08}">
      <dsp:nvSpPr>
        <dsp:cNvPr id="0" name=""/>
        <dsp:cNvSpPr/>
      </dsp:nvSpPr>
      <dsp:spPr>
        <a:xfrm>
          <a:off x="0" y="671"/>
          <a:ext cx="469773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Coordinate proactive policing with citizens</a:t>
          </a:r>
        </a:p>
      </dsp:txBody>
      <dsp:txXfrm>
        <a:off x="0" y="671"/>
        <a:ext cx="4697730" cy="550334"/>
      </dsp:txXfrm>
    </dsp:sp>
    <dsp:sp modelId="{96A87AB7-26BE-4074-90F8-D1C31D1D69D5}">
      <dsp:nvSpPr>
        <dsp:cNvPr id="0" name=""/>
        <dsp:cNvSpPr/>
      </dsp:nvSpPr>
      <dsp:spPr>
        <a:xfrm>
          <a:off x="0" y="551006"/>
          <a:ext cx="46977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2525E-B8B5-4EBF-9356-526ADE61FF9D}">
      <dsp:nvSpPr>
        <dsp:cNvPr id="0" name=""/>
        <dsp:cNvSpPr/>
      </dsp:nvSpPr>
      <dsp:spPr>
        <a:xfrm>
          <a:off x="0" y="551006"/>
          <a:ext cx="469773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 Lieutenants (North and South)</a:t>
          </a:r>
        </a:p>
      </dsp:txBody>
      <dsp:txXfrm>
        <a:off x="0" y="551006"/>
        <a:ext cx="4697730" cy="550334"/>
      </dsp:txXfrm>
    </dsp:sp>
    <dsp:sp modelId="{6DFE9781-248B-45A1-A6B9-023EB0C80983}">
      <dsp:nvSpPr>
        <dsp:cNvPr id="0" name=""/>
        <dsp:cNvSpPr/>
      </dsp:nvSpPr>
      <dsp:spPr>
        <a:xfrm>
          <a:off x="0" y="1101340"/>
          <a:ext cx="46977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29F10-64CF-4D96-8123-AAD9C51C9F6E}">
      <dsp:nvSpPr>
        <dsp:cNvPr id="0" name=""/>
        <dsp:cNvSpPr/>
      </dsp:nvSpPr>
      <dsp:spPr>
        <a:xfrm>
          <a:off x="0" y="1101340"/>
          <a:ext cx="469773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 Administrative Lieutenant</a:t>
          </a:r>
        </a:p>
      </dsp:txBody>
      <dsp:txXfrm>
        <a:off x="0" y="1101340"/>
        <a:ext cx="4697730" cy="550334"/>
      </dsp:txXfrm>
    </dsp:sp>
    <dsp:sp modelId="{34BF56D5-1A39-49CD-ABFF-DA7C6378BDE8}">
      <dsp:nvSpPr>
        <dsp:cNvPr id="0" name=""/>
        <dsp:cNvSpPr/>
      </dsp:nvSpPr>
      <dsp:spPr>
        <a:xfrm>
          <a:off x="0" y="1651675"/>
          <a:ext cx="46977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AF35A6-CCC8-42E6-8F39-6A4C093C2E51}">
      <dsp:nvSpPr>
        <dsp:cNvPr id="0" name=""/>
        <dsp:cNvSpPr/>
      </dsp:nvSpPr>
      <dsp:spPr>
        <a:xfrm>
          <a:off x="0" y="1651675"/>
          <a:ext cx="469773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16 Community Liaison Officer Positions (CLO)  </a:t>
          </a:r>
          <a:r>
            <a:rPr lang="en-US" sz="1500" b="1" kern="1200" dirty="0"/>
            <a:t>*</a:t>
          </a:r>
          <a:endParaRPr lang="en-US" sz="1500" kern="1200" dirty="0"/>
        </a:p>
      </dsp:txBody>
      <dsp:txXfrm>
        <a:off x="0" y="1651675"/>
        <a:ext cx="4697730" cy="550334"/>
      </dsp:txXfrm>
    </dsp:sp>
    <dsp:sp modelId="{A04D2C74-2D86-4202-A8EB-7975EF46BD26}">
      <dsp:nvSpPr>
        <dsp:cNvPr id="0" name=""/>
        <dsp:cNvSpPr/>
      </dsp:nvSpPr>
      <dsp:spPr>
        <a:xfrm>
          <a:off x="0" y="2202009"/>
          <a:ext cx="46977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BDA43-260C-41AD-AFFD-9A2A6D2F6C6E}">
      <dsp:nvSpPr>
        <dsp:cNvPr id="0" name=""/>
        <dsp:cNvSpPr/>
      </dsp:nvSpPr>
      <dsp:spPr>
        <a:xfrm>
          <a:off x="0" y="2202009"/>
          <a:ext cx="469773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Five Substations (Sectors 1, 2, 3, 4, &amp; NE)</a:t>
          </a:r>
        </a:p>
      </dsp:txBody>
      <dsp:txXfrm>
        <a:off x="0" y="2202009"/>
        <a:ext cx="4697730" cy="550334"/>
      </dsp:txXfrm>
    </dsp:sp>
    <dsp:sp modelId="{FCF53AE1-CC78-4E2A-8802-4C6CFA7E4C40}">
      <dsp:nvSpPr>
        <dsp:cNvPr id="0" name=""/>
        <dsp:cNvSpPr/>
      </dsp:nvSpPr>
      <dsp:spPr>
        <a:xfrm>
          <a:off x="0" y="2752343"/>
          <a:ext cx="46977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28866-1B63-4BBC-9051-5139CE2ED289}">
      <dsp:nvSpPr>
        <dsp:cNvPr id="0" name=""/>
        <dsp:cNvSpPr/>
      </dsp:nvSpPr>
      <dsp:spPr>
        <a:xfrm>
          <a:off x="0" y="2752343"/>
          <a:ext cx="469773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Animal Control Compliance Officers (ACCO)</a:t>
          </a:r>
        </a:p>
      </dsp:txBody>
      <dsp:txXfrm>
        <a:off x="0" y="2752343"/>
        <a:ext cx="4697730" cy="550334"/>
      </dsp:txXfrm>
    </dsp:sp>
    <dsp:sp modelId="{7070DC7C-F7DF-4985-BBB5-74296C914F43}">
      <dsp:nvSpPr>
        <dsp:cNvPr id="0" name=""/>
        <dsp:cNvSpPr/>
      </dsp:nvSpPr>
      <dsp:spPr>
        <a:xfrm>
          <a:off x="0" y="3302678"/>
          <a:ext cx="46977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9ECA7-44B0-4FD8-8822-50FAF3E44505}">
      <dsp:nvSpPr>
        <dsp:cNvPr id="0" name=""/>
        <dsp:cNvSpPr/>
      </dsp:nvSpPr>
      <dsp:spPr>
        <a:xfrm>
          <a:off x="0" y="3302678"/>
          <a:ext cx="469773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Homeless Outreach Team (HOT)</a:t>
          </a:r>
        </a:p>
      </dsp:txBody>
      <dsp:txXfrm>
        <a:off x="0" y="3302678"/>
        <a:ext cx="4697730" cy="550334"/>
      </dsp:txXfrm>
    </dsp:sp>
    <dsp:sp modelId="{AA4A7087-B37F-4DD6-AA41-0FD7111296E8}">
      <dsp:nvSpPr>
        <dsp:cNvPr id="0" name=""/>
        <dsp:cNvSpPr/>
      </dsp:nvSpPr>
      <dsp:spPr>
        <a:xfrm>
          <a:off x="0" y="3853012"/>
          <a:ext cx="46977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DC0B53-7431-45D1-B0A4-27B3805F1C32}">
      <dsp:nvSpPr>
        <dsp:cNvPr id="0" name=""/>
        <dsp:cNvSpPr/>
      </dsp:nvSpPr>
      <dsp:spPr>
        <a:xfrm>
          <a:off x="0" y="3853012"/>
          <a:ext cx="469773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Regional Intelligence Group (RIG)</a:t>
          </a:r>
        </a:p>
      </dsp:txBody>
      <dsp:txXfrm>
        <a:off x="0" y="3853012"/>
        <a:ext cx="4697730" cy="550334"/>
      </dsp:txXfrm>
    </dsp:sp>
    <dsp:sp modelId="{8DCC13AB-7DB3-4F5E-98DD-FF1E3E120676}">
      <dsp:nvSpPr>
        <dsp:cNvPr id="0" name=""/>
        <dsp:cNvSpPr/>
      </dsp:nvSpPr>
      <dsp:spPr>
        <a:xfrm>
          <a:off x="0" y="4403347"/>
          <a:ext cx="46977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E8403-9324-4B31-BAD0-7DF221D3C3A8}">
      <dsp:nvSpPr>
        <dsp:cNvPr id="0" name=""/>
        <dsp:cNvSpPr/>
      </dsp:nvSpPr>
      <dsp:spPr>
        <a:xfrm>
          <a:off x="0" y="4403347"/>
          <a:ext cx="469773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Special Events</a:t>
          </a:r>
        </a:p>
      </dsp:txBody>
      <dsp:txXfrm>
        <a:off x="0" y="4403347"/>
        <a:ext cx="4697730" cy="550334"/>
      </dsp:txXfrm>
    </dsp:sp>
    <dsp:sp modelId="{5EFDFF97-49E7-4555-BA91-1115410FA19F}">
      <dsp:nvSpPr>
        <dsp:cNvPr id="0" name=""/>
        <dsp:cNvSpPr/>
      </dsp:nvSpPr>
      <dsp:spPr>
        <a:xfrm>
          <a:off x="0" y="4953681"/>
          <a:ext cx="46977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4E06B-C0C6-419D-AF34-9A450AE886EA}">
      <dsp:nvSpPr>
        <dsp:cNvPr id="0" name=""/>
        <dsp:cNvSpPr/>
      </dsp:nvSpPr>
      <dsp:spPr>
        <a:xfrm>
          <a:off x="0" y="4953681"/>
          <a:ext cx="469773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Traffic Section</a:t>
          </a:r>
        </a:p>
      </dsp:txBody>
      <dsp:txXfrm>
        <a:off x="0" y="4953681"/>
        <a:ext cx="4697730" cy="5503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4D6AF-6C96-4740-94E5-442FEB43F14B}">
      <dsp:nvSpPr>
        <dsp:cNvPr id="0" name=""/>
        <dsp:cNvSpPr/>
      </dsp:nvSpPr>
      <dsp:spPr>
        <a:xfrm>
          <a:off x="0" y="674"/>
          <a:ext cx="57239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4ADEC-42AB-4CE4-9732-DD82FBF30E19}">
      <dsp:nvSpPr>
        <dsp:cNvPr id="0" name=""/>
        <dsp:cNvSpPr/>
      </dsp:nvSpPr>
      <dsp:spPr>
        <a:xfrm>
          <a:off x="0" y="674"/>
          <a:ext cx="5723975" cy="1104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Approximately 60,000 residents with a diverse array of ethnicities, cultures, and religions from around the world.</a:t>
          </a:r>
        </a:p>
      </dsp:txBody>
      <dsp:txXfrm>
        <a:off x="0" y="674"/>
        <a:ext cx="5723975" cy="1104592"/>
      </dsp:txXfrm>
    </dsp:sp>
    <dsp:sp modelId="{AFC73805-BC57-473B-9D84-E33F321EA977}">
      <dsp:nvSpPr>
        <dsp:cNvPr id="0" name=""/>
        <dsp:cNvSpPr/>
      </dsp:nvSpPr>
      <dsp:spPr>
        <a:xfrm>
          <a:off x="0" y="1105266"/>
          <a:ext cx="57239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79212-0403-4890-8692-EA7246A984DE}">
      <dsp:nvSpPr>
        <dsp:cNvPr id="0" name=""/>
        <dsp:cNvSpPr/>
      </dsp:nvSpPr>
      <dsp:spPr>
        <a:xfrm>
          <a:off x="0" y="1105266"/>
          <a:ext cx="5723975" cy="1104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Wide range of income and education levels with numerous foreign languages spoken.</a:t>
          </a:r>
        </a:p>
      </dsp:txBody>
      <dsp:txXfrm>
        <a:off x="0" y="1105266"/>
        <a:ext cx="5723975" cy="1104592"/>
      </dsp:txXfrm>
    </dsp:sp>
    <dsp:sp modelId="{90F6F44A-4495-4B96-80D0-235E6AF32DA1}">
      <dsp:nvSpPr>
        <dsp:cNvPr id="0" name=""/>
        <dsp:cNvSpPr/>
      </dsp:nvSpPr>
      <dsp:spPr>
        <a:xfrm>
          <a:off x="0" y="2209858"/>
          <a:ext cx="57239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26DCC-1AC3-48E4-AAA1-C0026B7E0F05}">
      <dsp:nvSpPr>
        <dsp:cNvPr id="0" name=""/>
        <dsp:cNvSpPr/>
      </dsp:nvSpPr>
      <dsp:spPr>
        <a:xfrm>
          <a:off x="0" y="2209858"/>
          <a:ext cx="5723975" cy="1104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Numerous cultural festivals and events throughout the year.</a:t>
          </a:r>
        </a:p>
      </dsp:txBody>
      <dsp:txXfrm>
        <a:off x="0" y="2209858"/>
        <a:ext cx="5723975" cy="1104592"/>
      </dsp:txXfrm>
    </dsp:sp>
    <dsp:sp modelId="{74AE7AE8-CC08-441D-8796-FDB8901E16F1}">
      <dsp:nvSpPr>
        <dsp:cNvPr id="0" name=""/>
        <dsp:cNvSpPr/>
      </dsp:nvSpPr>
      <dsp:spPr>
        <a:xfrm>
          <a:off x="0" y="3314450"/>
          <a:ext cx="57239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BA6ED-6F96-4F45-836C-32BABAA8AE59}">
      <dsp:nvSpPr>
        <dsp:cNvPr id="0" name=""/>
        <dsp:cNvSpPr/>
      </dsp:nvSpPr>
      <dsp:spPr>
        <a:xfrm>
          <a:off x="0" y="3314450"/>
          <a:ext cx="5723975" cy="1104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Borders Puyallup Tribal property.  Partnership with Puyallup Tribal Police.</a:t>
          </a:r>
        </a:p>
      </dsp:txBody>
      <dsp:txXfrm>
        <a:off x="0" y="3314450"/>
        <a:ext cx="5723975" cy="1104592"/>
      </dsp:txXfrm>
    </dsp:sp>
    <dsp:sp modelId="{CD67712B-A8C7-47E7-BF59-7AF57BC2128C}">
      <dsp:nvSpPr>
        <dsp:cNvPr id="0" name=""/>
        <dsp:cNvSpPr/>
      </dsp:nvSpPr>
      <dsp:spPr>
        <a:xfrm>
          <a:off x="0" y="4419042"/>
          <a:ext cx="57239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91ECD-0B9A-46F6-B130-62510FB1B4F6}">
      <dsp:nvSpPr>
        <dsp:cNvPr id="0" name=""/>
        <dsp:cNvSpPr/>
      </dsp:nvSpPr>
      <dsp:spPr>
        <a:xfrm>
          <a:off x="0" y="4419042"/>
          <a:ext cx="5723975" cy="1104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Strong partnership with Safe Streets and 31 active community groups.</a:t>
          </a:r>
        </a:p>
      </dsp:txBody>
      <dsp:txXfrm>
        <a:off x="0" y="4419042"/>
        <a:ext cx="5723975" cy="1104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692B02F-09CA-4EC0-AE18-246707E7879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63B352-40E5-4056-8A51-89C58467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E0EA0B-D2FE-4BD0-B3E7-59DF5CD417D8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6BDFBEC-4E14-4313-925A-B7A6DC5D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4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DFBEC-4E14-4313-925A-B7A6DC5DF4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1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DCR’s can assist patrol: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 911 calls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Divert from Hospitals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 taking people who are mild to moderately mentally ill to the Emergency Room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 the amount of time law enforcement spend traveling to the ED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Divert from Jails.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resources and education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all law enforcement with mental health related tools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follow up via phone or email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Mental Health Assessments to address needs of individuals on site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Crisis Intervention/de-escalation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 in Voluntary Treatment Options/Resources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Diversion – Divert/Reduce Persons From going to Jail or Hospital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Follow-Up Interactions with Individuals at Risk and/or High Utilizers of services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Involuntary detention – ITA investigation  (Involuntary Treatment Act)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DFBEC-4E14-4313-925A-B7A6DC5DF4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0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DFBEC-4E14-4313-925A-B7A6DC5DF4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9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(Mental Health Pierce County, Violence Reduction, SS911 Law Enforcement Operational Planning, Radio Regional Steering Group, PEER Support,  CIT,  DUI/Phlebotomy,  BIOHAZARD,  Explorers,  Search and Rescue,  Dive,  Youth Outreach Cadre)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DFBEC-4E14-4313-925A-B7A6DC5DF4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44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Household Hazardous Waste Facility accepts hazardous materials for safe and responsible disposal.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DFBEC-4E14-4313-925A-B7A6DC5DF4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42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Purple Bag is a temporary solution until they are able to connect with shelters or other housing opportunities.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DFBEC-4E14-4313-925A-B7A6DC5DF42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0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C00000"/>
                </a:solidFill>
              </a:rPr>
              <a:t>Community Service Officer Program. To be staffed at substations.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DFBEC-4E14-4313-925A-B7A6DC5DF42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3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8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5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9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08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21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35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07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22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8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2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7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0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3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8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61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C821D88-EB41-427D-91AF-9C9032988EB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F12755B-EEB4-4AE8-81B9-EDF328EDE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73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586" r:id="rId1"/>
    <p:sldLayoutId id="2147485587" r:id="rId2"/>
    <p:sldLayoutId id="2147485588" r:id="rId3"/>
    <p:sldLayoutId id="2147485589" r:id="rId4"/>
    <p:sldLayoutId id="2147485590" r:id="rId5"/>
    <p:sldLayoutId id="2147485591" r:id="rId6"/>
    <p:sldLayoutId id="2147485592" r:id="rId7"/>
    <p:sldLayoutId id="2147485593" r:id="rId8"/>
    <p:sldLayoutId id="2147485594" r:id="rId9"/>
    <p:sldLayoutId id="2147485595" r:id="rId10"/>
    <p:sldLayoutId id="2147485596" r:id="rId11"/>
    <p:sldLayoutId id="2147485597" r:id="rId12"/>
    <p:sldLayoutId id="2147485598" r:id="rId13"/>
    <p:sldLayoutId id="2147485599" r:id="rId14"/>
    <p:sldLayoutId id="2147485600" r:id="rId15"/>
    <p:sldLayoutId id="2147485601" r:id="rId16"/>
    <p:sldLayoutId id="214748560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oftacoma.org/tacomafirst311" TargetMode="External"/><Relationship Id="rId2" Type="http://schemas.openxmlformats.org/officeDocument/2006/relationships/hyperlink" Target="https://www.cityoftacoma.org/cms/one.aspx?pageId=41280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oftacoma.org/cms/one.aspx?pageId=53611" TargetMode="External"/><Relationship Id="rId2" Type="http://schemas.openxmlformats.org/officeDocument/2006/relationships/hyperlink" Target="https://www.cityoftacoma.org/call2hau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oftacoma.org/litt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ityoftacoma.org/hazwaste" TargetMode="External"/><Relationship Id="rId4" Type="http://schemas.openxmlformats.org/officeDocument/2006/relationships/hyperlink" Target="https://www.tacomarecycles.or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oftacoma.org/government/city_departments/environmentalservices/solid_waste/recycling/glass_recycling_drop-off_station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ityoftacoma.org/tacomafirst31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5750" y="416897"/>
            <a:ext cx="8450036" cy="10200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r>
              <a:rPr lang="en-US" sz="4000" dirty="0">
                <a:latin typeface="Narkisim" panose="020E0502050101010101" pitchFamily="34" charset="-79"/>
                <a:cs typeface="Narkisim" panose="020E0502050101010101" pitchFamily="34" charset="-79"/>
              </a:rPr>
              <a:t>Community Policing Division</a:t>
            </a:r>
          </a:p>
        </p:txBody>
      </p:sp>
      <p:pic>
        <p:nvPicPr>
          <p:cNvPr id="6" name="Picture 5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84C49297-677B-4A85-8CB9-7FFC917A8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12" y="1673827"/>
            <a:ext cx="2996275" cy="40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r="12576" b="-1603"/>
          <a:stretch/>
        </p:blipFill>
        <p:spPr>
          <a:xfrm rot="16200000">
            <a:off x="3293134" y="2173406"/>
            <a:ext cx="2557732" cy="23447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8549" y="4791071"/>
            <a:ext cx="218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Officer Trent Dow </a:t>
            </a:r>
            <a:br>
              <a:rPr lang="en-US" dirty="0"/>
            </a:br>
            <a:r>
              <a:rPr lang="en-US" dirty="0"/>
              <a:t>(1-1)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4895" y="4791071"/>
            <a:ext cx="2889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Officer Ryan Warner </a:t>
            </a:r>
            <a:br>
              <a:rPr lang="en-US" dirty="0"/>
            </a:br>
            <a:r>
              <a:rPr lang="en-US" dirty="0"/>
              <a:t>(1-3)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0336" y="5897179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Vacant (1-2)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1224" y="5892650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Vacant (1-4)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1107" y="4791071"/>
            <a:ext cx="2770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Downtown Partnership</a:t>
            </a:r>
          </a:p>
          <a:p>
            <a:pPr algn="ctr"/>
            <a:r>
              <a:rPr lang="en-US" dirty="0"/>
              <a:t>Officer Andy Guiardinu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5F16195D-EB64-4B89-A247-6D58B913BB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333" r="12010" b="1809"/>
          <a:stretch/>
        </p:blipFill>
        <p:spPr>
          <a:xfrm rot="16200000">
            <a:off x="408722" y="2218998"/>
            <a:ext cx="2560138" cy="2263937"/>
          </a:xfrm>
          <a:prstGeom prst="rect">
            <a:avLst/>
          </a:prstGeom>
        </p:spPr>
      </p:pic>
      <p:pic>
        <p:nvPicPr>
          <p:cNvPr id="6" name="Picture 5" descr="A person in uniform with a flag behind him&#10;&#10;Description automatically generated with low confidence">
            <a:extLst>
              <a:ext uri="{FF2B5EF4-FFF2-40B4-BE49-F238E27FC236}">
                <a16:creationId xmlns:a16="http://schemas.microsoft.com/office/drawing/2014/main" id="{D8D9D830-8EAD-48E0-B958-619FE2C538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0" t="9320" r="11368" b="898"/>
          <a:stretch/>
        </p:blipFill>
        <p:spPr>
          <a:xfrm rot="16200000">
            <a:off x="6420581" y="2266504"/>
            <a:ext cx="2557732" cy="217133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62E6F72-CE4B-4AAC-B669-69F5D04D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Bell MT" panose="02020503060305020303" pitchFamily="18" charset="0"/>
                <a:cs typeface="Narkisim"/>
              </a:rPr>
              <a:t>North Community liaison officers</a:t>
            </a:r>
            <a:br>
              <a:rPr lang="en-US" sz="3200" dirty="0">
                <a:latin typeface="Bell MT" panose="02020503060305020303" pitchFamily="18" charset="0"/>
                <a:cs typeface="Narkisim"/>
              </a:rPr>
            </a:br>
            <a:r>
              <a:rPr lang="en-US" sz="3200" dirty="0">
                <a:latin typeface="Bell MT" panose="02020503060305020303" pitchFamily="18" charset="0"/>
                <a:cs typeface="Narkisim"/>
              </a:rPr>
              <a:t>Sector one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660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8525" y="4692693"/>
            <a:ext cx="2813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Officer Kristen Braziel </a:t>
            </a:r>
            <a:br>
              <a:rPr lang="en-US" dirty="0"/>
            </a:br>
            <a:r>
              <a:rPr lang="en-US" dirty="0"/>
              <a:t>(2-1)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8932" y="5449128"/>
            <a:ext cx="1452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VACANT (2-2)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0500" y="5449128"/>
            <a:ext cx="1452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VACANT (2-4)</a:t>
            </a:r>
          </a:p>
        </p:txBody>
      </p:sp>
      <p:sp>
        <p:nvSpPr>
          <p:cNvPr id="2" name="Rectangle 1"/>
          <p:cNvSpPr/>
          <p:nvPr/>
        </p:nvSpPr>
        <p:spPr>
          <a:xfrm>
            <a:off x="4872593" y="4692692"/>
            <a:ext cx="2912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    Officer Luke Wallin </a:t>
            </a:r>
            <a:br>
              <a:rPr lang="en-US" dirty="0"/>
            </a:br>
            <a:r>
              <a:rPr lang="en-US" dirty="0"/>
              <a:t>(2-3)</a:t>
            </a:r>
          </a:p>
        </p:txBody>
      </p:sp>
      <p:pic>
        <p:nvPicPr>
          <p:cNvPr id="4" name="Picture 3" descr="A person standing in front of a flag&#10;&#10;Description automatically generated">
            <a:extLst>
              <a:ext uri="{FF2B5EF4-FFF2-40B4-BE49-F238E27FC236}">
                <a16:creationId xmlns:a16="http://schemas.microsoft.com/office/drawing/2014/main" id="{86FDA01A-B6AF-4881-B1FD-01C469198E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2101" r="13647" b="76"/>
          <a:stretch/>
        </p:blipFill>
        <p:spPr>
          <a:xfrm rot="16200000">
            <a:off x="4888348" y="2017303"/>
            <a:ext cx="2805643" cy="2324924"/>
          </a:xfrm>
          <a:prstGeom prst="rect">
            <a:avLst/>
          </a:prstGeo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7D356B9B-80C1-4F2B-8D1F-C7D40B83A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0" t="6029" r="14012" b="11666"/>
          <a:stretch/>
        </p:blipFill>
        <p:spPr>
          <a:xfrm rot="16200000">
            <a:off x="1452979" y="2020272"/>
            <a:ext cx="2791611" cy="2333018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6ED64AC4-A904-4A92-ACDA-334A0E6DA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2" y="224165"/>
            <a:ext cx="7512050" cy="13128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Bell MT" panose="02020503060305020303" pitchFamily="18" charset="0"/>
                <a:cs typeface="Narkisim"/>
              </a:rPr>
              <a:t>North Community liaison officers</a:t>
            </a:r>
            <a:br>
              <a:rPr lang="en-US" sz="3200" dirty="0">
                <a:latin typeface="Bell MT" panose="02020503060305020303" pitchFamily="18" charset="0"/>
                <a:cs typeface="Narkisim"/>
              </a:rPr>
            </a:br>
            <a:r>
              <a:rPr lang="en-US" sz="3200" dirty="0">
                <a:latin typeface="Bell MT" panose="02020503060305020303" pitchFamily="18" charset="0"/>
                <a:cs typeface="Narkisim"/>
              </a:rPr>
              <a:t>Sector </a:t>
            </a:r>
            <a:r>
              <a:rPr lang="en-US" sz="3200" dirty="0" err="1">
                <a:latin typeface="Bell MT" panose="02020503060305020303" pitchFamily="18" charset="0"/>
                <a:cs typeface="Narkisim"/>
              </a:rPr>
              <a:t>tWO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4310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BCC1E-9ED0-4256-8C4E-68248A21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848"/>
            <a:ext cx="8888506" cy="59648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</a:t>
            </a:r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omeless </a:t>
            </a:r>
            <a:r>
              <a:rPr lang="en-US" sz="3200" dirty="0">
                <a:solidFill>
                  <a:srgbClr val="00B0F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E</a:t>
            </a:r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ngagement </a:t>
            </a:r>
            <a:r>
              <a:rPr lang="en-US" sz="3200" dirty="0">
                <a:solidFill>
                  <a:srgbClr val="00B0F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</a:t>
            </a:r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lternatives </a:t>
            </a:r>
            <a:r>
              <a:rPr lang="en-US" sz="3200" dirty="0">
                <a:solidFill>
                  <a:srgbClr val="00B0F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L</a:t>
            </a:r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iaison</a:t>
            </a:r>
            <a:endParaRPr lang="en-US" sz="3200" dirty="0"/>
          </a:p>
        </p:txBody>
      </p:sp>
      <p:pic>
        <p:nvPicPr>
          <p:cNvPr id="3" name="Picture 2" descr="A picture containing person, indoor, underpants&#10;&#10;Description automatically generated">
            <a:extLst>
              <a:ext uri="{FF2B5EF4-FFF2-40B4-BE49-F238E27FC236}">
                <a16:creationId xmlns:a16="http://schemas.microsoft.com/office/drawing/2014/main" id="{79567485-45CD-410B-990F-0FFC1906E9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4" t="4295" r="11392" b="3424"/>
          <a:stretch/>
        </p:blipFill>
        <p:spPr>
          <a:xfrm rot="16200000">
            <a:off x="5407034" y="1188154"/>
            <a:ext cx="2297857" cy="2104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AC470-7562-4C19-AA9B-8B7DA9051FA9}"/>
              </a:ext>
            </a:extLst>
          </p:cNvPr>
          <p:cNvSpPr txBox="1"/>
          <p:nvPr/>
        </p:nvSpPr>
        <p:spPr>
          <a:xfrm>
            <a:off x="5037451" y="3506242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Officer Michael McQuade</a:t>
            </a:r>
          </a:p>
        </p:txBody>
      </p:sp>
      <p:pic>
        <p:nvPicPr>
          <p:cNvPr id="5" name="Picture 4" descr="A person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6D9E7AA0-75ED-420A-8F51-F09DC45B34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5728" r="12685" b="1456"/>
          <a:stretch/>
        </p:blipFill>
        <p:spPr>
          <a:xfrm rot="16200000">
            <a:off x="1120114" y="1188154"/>
            <a:ext cx="2297858" cy="2104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EEA0F-1075-4806-A264-787DBC2052B1}"/>
              </a:ext>
            </a:extLst>
          </p:cNvPr>
          <p:cNvSpPr txBox="1"/>
          <p:nvPr/>
        </p:nvSpPr>
        <p:spPr>
          <a:xfrm>
            <a:off x="1191953" y="3502802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Officer Craig Bennett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466F0-98F1-469C-A89C-F896DD14CF5D}"/>
              </a:ext>
            </a:extLst>
          </p:cNvPr>
          <p:cNvSpPr txBox="1"/>
          <p:nvPr/>
        </p:nvSpPr>
        <p:spPr>
          <a:xfrm>
            <a:off x="746607" y="4322828"/>
            <a:ext cx="78393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rovide outreach and advocacy balanced with enforcement and action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Identify individuals who may need homeless and mental health services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Aid in assistance and monitoring of scheduled encampment clean-ups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Large encampment cleanups, City sanctioned cleanups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Vehicle habitation issues related to encampments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Attend regular encampment strategy meetings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Address Chronic community issues outside of patrol response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Provides security for Outreach teams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26505A-1016-4DAC-BF17-8C2B6B389DB5}"/>
              </a:ext>
            </a:extLst>
          </p:cNvPr>
          <p:cNvSpPr txBox="1"/>
          <p:nvPr/>
        </p:nvSpPr>
        <p:spPr>
          <a:xfrm>
            <a:off x="3021556" y="3857723"/>
            <a:ext cx="284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City Wide HEAL Team</a:t>
            </a:r>
          </a:p>
        </p:txBody>
      </p:sp>
    </p:spTree>
    <p:extLst>
      <p:ext uri="{BB962C8B-B14F-4D97-AF65-F5344CB8AC3E}">
        <p14:creationId xmlns:p14="http://schemas.microsoft.com/office/powerpoint/2010/main" val="2938821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" y="567797"/>
            <a:ext cx="5338483" cy="132490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36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Co-Responder Program</a:t>
            </a:r>
            <a:br>
              <a:rPr lang="en-US" sz="1400" dirty="0">
                <a:solidFill>
                  <a:srgbClr val="AC604D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br>
              <a:rPr lang="en-US" sz="1400" dirty="0">
                <a:solidFill>
                  <a:srgbClr val="AC604D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r>
              <a:rPr lang="en-US" sz="27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DCR Cassie Hallstone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934" y="1786033"/>
            <a:ext cx="4867953" cy="444243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200" b="1" dirty="0">
                <a:cs typeface="Calibri" panose="020F0502020204030204" pitchFamily="34" charset="0"/>
              </a:rPr>
              <a:t>D</a:t>
            </a:r>
            <a:r>
              <a:rPr lang="en-US" sz="2200" b="1" dirty="0">
                <a:effectLst/>
                <a:cs typeface="Calibri" panose="020F0502020204030204" pitchFamily="34" charset="0"/>
              </a:rPr>
              <a:t>esigned</a:t>
            </a:r>
            <a:r>
              <a:rPr lang="en-US" sz="2200" dirty="0">
                <a:effectLst/>
                <a:cs typeface="Calibri" panose="020F0502020204030204" pitchFamily="34" charset="0"/>
              </a:rPr>
              <a:t> to produce earlier identification and intervention for citizens with mental illness and/or substance use disorder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1900" dirty="0">
              <a:cs typeface="Calibri" panose="020F050202020403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200" b="1" dirty="0">
                <a:cs typeface="Calibri" panose="020F0502020204030204" pitchFamily="34" charset="0"/>
              </a:rPr>
              <a:t>C</a:t>
            </a:r>
            <a:r>
              <a:rPr lang="en-US" sz="2200" b="1" dirty="0">
                <a:effectLst/>
                <a:cs typeface="Calibri" panose="020F0502020204030204" pitchFamily="34" charset="0"/>
              </a:rPr>
              <a:t>reate</a:t>
            </a:r>
            <a:r>
              <a:rPr lang="en-US" sz="2200" dirty="0">
                <a:effectLst/>
                <a:cs typeface="Calibri" panose="020F0502020204030204" pitchFamily="34" charset="0"/>
              </a:rPr>
              <a:t> a bridge between law enforcement officers, mental health providers to connect individuals with treatment and resources diverting them from the hospital or jail when possible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200" dirty="0">
              <a:cs typeface="Calibri" panose="020F050202020403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200" b="1" dirty="0">
                <a:cs typeface="Calibri" panose="020F0502020204030204" pitchFamily="34" charset="0"/>
              </a:rPr>
              <a:t>Assist Patrol </a:t>
            </a:r>
            <a:r>
              <a:rPr lang="en-US" sz="2200" dirty="0">
                <a:cs typeface="Calibri" panose="020F0502020204030204" pitchFamily="34" charset="0"/>
              </a:rPr>
              <a:t>to divert from the ER, Jails. Provide Crisis De-escalation, Assist with Involuntary Detentions, and Voluntary Treatment Options</a:t>
            </a: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3BCF4-76EA-426A-BABE-EB715387F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4" r="12398" b="1"/>
          <a:stretch/>
        </p:blipFill>
        <p:spPr>
          <a:xfrm>
            <a:off x="5642869" y="862763"/>
            <a:ext cx="2841061" cy="51511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1ABD72-72CF-4F81-BF64-0DD26A2B6B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4" r="12398" b="1"/>
          <a:stretch/>
        </p:blipFill>
        <p:spPr>
          <a:xfrm>
            <a:off x="5649524" y="860028"/>
            <a:ext cx="2841061" cy="51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06" y="371814"/>
            <a:ext cx="5113133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Lieutenant </a:t>
            </a:r>
            <a:b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Jeffrey Katz </a:t>
            </a:r>
            <a:b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South end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28600" defTabSz="914400">
              <a:buFont typeface="Arial" panose="020B0604020202020204" pitchFamily="34" charset="0"/>
              <a:buChar char="•"/>
            </a:pPr>
            <a:r>
              <a:rPr lang="en-US" sz="2100" dirty="0"/>
              <a:t>Large retail base to include the Tacoma Mall and South Tacoma Way</a:t>
            </a:r>
          </a:p>
          <a:p>
            <a:pPr marL="342900" lvl="0" indent="-228600" defTabSz="914400">
              <a:buFont typeface="Arial" panose="020B0604020202020204" pitchFamily="34" charset="0"/>
              <a:buChar char="•"/>
            </a:pPr>
            <a:r>
              <a:rPr lang="en-US" sz="2100" dirty="0"/>
              <a:t>Wapato Park (police substation) Meadow Park Golf Course, &amp; the Star Center Boys &amp; Girls Club</a:t>
            </a:r>
          </a:p>
          <a:p>
            <a:pPr marL="342900" lvl="0" indent="-228600" defTabSz="914400">
              <a:buFont typeface="Arial" panose="020B0604020202020204" pitchFamily="34" charset="0"/>
              <a:buChar char="•"/>
            </a:pPr>
            <a:r>
              <a:rPr lang="en-US" sz="2100" dirty="0"/>
              <a:t>South Tacoma Neighborhood Council and numerous Safe Streets groups</a:t>
            </a:r>
          </a:p>
          <a:p>
            <a:pPr marL="342900" lvl="0" indent="-228600" defTabSz="914400">
              <a:buFont typeface="Arial" panose="020B0604020202020204" pitchFamily="34" charset="0"/>
              <a:buChar char="•"/>
            </a:pPr>
            <a:r>
              <a:rPr lang="en-US" sz="2100" dirty="0"/>
              <a:t>Close relationship with our Military partners at Joint Base Lewis-McChord</a:t>
            </a:r>
          </a:p>
          <a:p>
            <a:pPr marL="285750" indent="-228600" defTabSz="914400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85750" indent="-228600" defTabSz="914400"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pic>
        <p:nvPicPr>
          <p:cNvPr id="6" name="Picture 5" descr="A picture containing person, clothing, person, military uniform&#10;&#10;Description automatically generated">
            <a:extLst>
              <a:ext uri="{FF2B5EF4-FFF2-40B4-BE49-F238E27FC236}">
                <a16:creationId xmlns:a16="http://schemas.microsoft.com/office/drawing/2014/main" id="{95B3BCF4-76EA-426A-BABE-EB715387F0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18393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84929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A4D03744-572A-A0A0-F1B3-7309B623C7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26417"/>
              </p:ext>
            </p:extLst>
          </p:nvPr>
        </p:nvGraphicFramePr>
        <p:xfrm>
          <a:off x="1808526" y="1333691"/>
          <a:ext cx="5723975" cy="5524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DF47564-8EE4-48D6-8D38-DFC500B118BB}"/>
              </a:ext>
            </a:extLst>
          </p:cNvPr>
          <p:cNvSpPr txBox="1">
            <a:spLocks/>
          </p:cNvSpPr>
          <p:nvPr/>
        </p:nvSpPr>
        <p:spPr>
          <a:xfrm>
            <a:off x="367646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/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SOUTH End Tacoma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1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90D6FC7-F3F2-434B-B1F5-EE0AF8057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r="22085" b="6954"/>
          <a:stretch/>
        </p:blipFill>
        <p:spPr>
          <a:xfrm>
            <a:off x="509047" y="866673"/>
            <a:ext cx="8125905" cy="56184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56DDD-9C66-4CE2-AD6E-ADF78BF751FF}"/>
              </a:ext>
            </a:extLst>
          </p:cNvPr>
          <p:cNvSpPr txBox="1"/>
          <p:nvPr/>
        </p:nvSpPr>
        <p:spPr>
          <a:xfrm>
            <a:off x="3333520" y="281898"/>
            <a:ext cx="2476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South Tacoma</a:t>
            </a:r>
          </a:p>
        </p:txBody>
      </p:sp>
    </p:spTree>
    <p:extLst>
      <p:ext uri="{BB962C8B-B14F-4D97-AF65-F5344CB8AC3E}">
        <p14:creationId xmlns:p14="http://schemas.microsoft.com/office/powerpoint/2010/main" val="1472309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6565" y="1517883"/>
            <a:ext cx="4961110" cy="92130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sz="32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Sergeant Brian Kim </a:t>
            </a:r>
            <a:br>
              <a:rPr lang="en-US" sz="32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sz="32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Community Policing </a:t>
            </a:r>
            <a:br>
              <a:rPr lang="en-US" sz="32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sz="3200" dirty="0" err="1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sOUTH</a:t>
            </a:r>
            <a:r>
              <a:rPr lang="en-US" sz="32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 end Sergeant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1D932-C2BB-4A59-992C-B89718952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r="21425" b="1"/>
          <a:stretch/>
        </p:blipFill>
        <p:spPr>
          <a:xfrm>
            <a:off x="516325" y="-9525"/>
            <a:ext cx="268857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7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4" r="1980" b="4070"/>
          <a:stretch/>
        </p:blipFill>
        <p:spPr>
          <a:xfrm>
            <a:off x="5167002" y="1351861"/>
            <a:ext cx="2387377" cy="2701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r="4576" b="9943"/>
          <a:stretch/>
        </p:blipFill>
        <p:spPr>
          <a:xfrm>
            <a:off x="1610445" y="1358838"/>
            <a:ext cx="2384319" cy="2702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9174" y="4173101"/>
            <a:ext cx="2731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Officer Timothy Snyder (3-2)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8664" y="4173101"/>
            <a:ext cx="236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Officer Craig Sugai </a:t>
            </a:r>
            <a:br>
              <a:rPr lang="en-US" dirty="0"/>
            </a:br>
            <a:r>
              <a:rPr lang="en-US" dirty="0"/>
              <a:t>(3-4)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0868" y="5291401"/>
            <a:ext cx="170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VACANT (3-1)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2395" y="5291401"/>
            <a:ext cx="177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VACANT (3-3)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BA0F5BDE-DA90-4A90-AD80-1763915A8C1B}"/>
              </a:ext>
            </a:extLst>
          </p:cNvPr>
          <p:cNvSpPr txBox="1">
            <a:spLocks/>
          </p:cNvSpPr>
          <p:nvPr/>
        </p:nvSpPr>
        <p:spPr>
          <a:xfrm>
            <a:off x="656982" y="125371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err="1">
                <a:latin typeface="Bell MT" panose="02020503060305020303" pitchFamily="18" charset="0"/>
                <a:cs typeface="Narkisim"/>
              </a:rPr>
              <a:t>sOUTH</a:t>
            </a:r>
            <a:r>
              <a:rPr lang="en-US" sz="3200" dirty="0">
                <a:latin typeface="Bell MT" panose="02020503060305020303" pitchFamily="18" charset="0"/>
                <a:cs typeface="Narkisim"/>
              </a:rPr>
              <a:t> Community liaison officers</a:t>
            </a:r>
            <a:br>
              <a:rPr lang="en-US" sz="3200" dirty="0">
                <a:latin typeface="Bell MT" panose="02020503060305020303" pitchFamily="18" charset="0"/>
                <a:cs typeface="Narkisim"/>
              </a:rPr>
            </a:br>
            <a:r>
              <a:rPr lang="en-US" sz="3200" dirty="0">
                <a:latin typeface="Bell MT" panose="02020503060305020303" pitchFamily="18" charset="0"/>
                <a:cs typeface="Narkisim"/>
              </a:rPr>
              <a:t>Sector three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0039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14170" r="13574" b="2514"/>
          <a:stretch/>
        </p:blipFill>
        <p:spPr>
          <a:xfrm rot="16200000">
            <a:off x="6222692" y="1290538"/>
            <a:ext cx="2554342" cy="2255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110" r="10140" b="2189"/>
          <a:stretch/>
        </p:blipFill>
        <p:spPr>
          <a:xfrm rot="16200000">
            <a:off x="665318" y="1181846"/>
            <a:ext cx="2554340" cy="2472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 t="8567" r="13033" b="-557"/>
          <a:stretch/>
        </p:blipFill>
        <p:spPr>
          <a:xfrm rot="16200000">
            <a:off x="3489241" y="1210643"/>
            <a:ext cx="2572563" cy="23967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900" y="3977285"/>
            <a:ext cx="2631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Officer Mohamud Ali</a:t>
            </a:r>
          </a:p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(4-1)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23802" y="5100631"/>
            <a:ext cx="180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VACANT (4-3)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9306" y="3977285"/>
            <a:ext cx="299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Officer Steven Butts (4-2)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4696" y="3977286"/>
            <a:ext cx="27903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Officer Max Benboe (4-4)</a:t>
            </a: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E17F3911-ABD4-49D6-8814-94159C53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3" y="161925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Bell MT" panose="02020503060305020303" pitchFamily="18" charset="0"/>
                <a:cs typeface="Narkisim"/>
              </a:rPr>
              <a:t>South Community liaison officers</a:t>
            </a:r>
            <a:br>
              <a:rPr lang="en-US" sz="3200" dirty="0">
                <a:latin typeface="Bell MT" panose="02020503060305020303" pitchFamily="18" charset="0"/>
                <a:cs typeface="Narkisim"/>
              </a:rPr>
            </a:br>
            <a:r>
              <a:rPr lang="en-US" sz="3200" dirty="0">
                <a:latin typeface="Bell MT" panose="02020503060305020303" pitchFamily="18" charset="0"/>
                <a:cs typeface="Narkisim"/>
              </a:rPr>
              <a:t>Sector four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9365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CF1FCE4-0BAC-466A-BE10-CABC5B876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25822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7667513" imgH="6038623" progId="AcroExch.Document.2020">
                  <p:embed/>
                </p:oleObj>
              </mc:Choice>
              <mc:Fallback>
                <p:oleObj name="Acrobat Document" r:id="rId3" imgW="7667513" imgH="6038623" progId="AcroExch.Document.202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CF1FCE4-0BAC-466A-BE10-CABC5B876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3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9312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97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Narkisim" panose="020E0502050101010101" pitchFamily="34" charset="-79"/>
                <a:cs typeface="Narkisim" panose="020E0502050101010101" pitchFamily="34" charset="-79"/>
              </a:rPr>
              <a:t>Examples of Community Involvement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4916"/>
            <a:ext cx="7886700" cy="4968749"/>
          </a:xfrm>
        </p:spPr>
        <p:txBody>
          <a:bodyPr>
            <a:normAutofit/>
          </a:bodyPr>
          <a:lstStyle/>
          <a:p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Proactive involvement with neighborhood criminal and nuisance problems</a:t>
            </a:r>
          </a:p>
          <a:p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Partner with neighbors &amp; businesses to share responsibility to resolve crime, blight, etc.</a:t>
            </a:r>
          </a:p>
          <a:p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Identifying chronic criminal and nuisance issues and partner with City, State, Federal, Private Agencies, Charities, Businesses, and Citizen Groups to resolve these problems</a:t>
            </a:r>
          </a:p>
          <a:p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Assist in coordinating community events </a:t>
            </a:r>
            <a:b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</a:b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(neighborhood clean-ups, community fairs &amp; festivals, school mentoring events &amp; career days, annual National Night Out events, etc.)</a:t>
            </a:r>
          </a:p>
          <a:p>
            <a:endParaRPr lang="en-US" sz="2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6728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74" y="150920"/>
            <a:ext cx="8538652" cy="9804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latin typeface="Narkisim" panose="020E0502050101010101" pitchFamily="34" charset="-79"/>
                <a:cs typeface="Narkisim" panose="020E0502050101010101" pitchFamily="34" charset="-79"/>
              </a:rPr>
              <a:t>Examples of </a:t>
            </a:r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Community</a:t>
            </a:r>
            <a:r>
              <a:rPr lang="en-US" sz="2800" dirty="0">
                <a:latin typeface="Narkisim" panose="020E0502050101010101" pitchFamily="34" charset="-79"/>
                <a:cs typeface="Narkisim" panose="020E0502050101010101" pitchFamily="34" charset="-79"/>
              </a:rPr>
              <a:t> Involvement –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7021"/>
            <a:ext cx="8229600" cy="5440362"/>
          </a:xfrm>
        </p:spPr>
        <p:txBody>
          <a:bodyPr>
            <a:normAutofit/>
          </a:bodyPr>
          <a:lstStyle/>
          <a:p>
            <a:r>
              <a:rPr lang="en-US" sz="2500" dirty="0">
                <a:cs typeface="Narkisim" panose="020E0502050101010101" pitchFamily="34" charset="-79"/>
              </a:rPr>
              <a:t>Assist in coordinating community events </a:t>
            </a:r>
            <a:br>
              <a:rPr lang="en-US" sz="2500" dirty="0">
                <a:cs typeface="Narkisim" panose="020E0502050101010101" pitchFamily="34" charset="-79"/>
              </a:rPr>
            </a:br>
            <a:r>
              <a:rPr lang="en-US" sz="2500" dirty="0">
                <a:cs typeface="Narkisim" panose="020E0502050101010101" pitchFamily="34" charset="-79"/>
              </a:rPr>
              <a:t>(neighborhood clean-ups, community fairs &amp; festivals, school mentoring events &amp; career days, annual National Night Out events, etc.)</a:t>
            </a:r>
          </a:p>
          <a:p>
            <a:r>
              <a:rPr lang="en-US" sz="2500" dirty="0">
                <a:cs typeface="Narkisim" panose="020E0502050101010101" pitchFamily="34" charset="-79"/>
              </a:rPr>
              <a:t>Partner with Safe Streets</a:t>
            </a:r>
          </a:p>
          <a:p>
            <a:r>
              <a:rPr lang="en-US" sz="2500" dirty="0">
                <a:cs typeface="Narkisim" panose="020E0502050101010101" pitchFamily="34" charset="-79"/>
              </a:rPr>
              <a:t>Partner with 8 Neighborhood Councils</a:t>
            </a:r>
          </a:p>
          <a:p>
            <a:r>
              <a:rPr lang="en-US" sz="2500" dirty="0">
                <a:cs typeface="Narkisim" panose="020E0502050101010101" pitchFamily="34" charset="-79"/>
              </a:rPr>
              <a:t>Partner with 15 Business Districts</a:t>
            </a:r>
          </a:p>
          <a:p>
            <a:r>
              <a:rPr lang="en-US" sz="2500" dirty="0">
                <a:cs typeface="Narkisim" panose="020E0502050101010101" pitchFamily="34" charset="-79"/>
              </a:rPr>
              <a:t>Partner with numerous Neighborhood Groups</a:t>
            </a:r>
          </a:p>
        </p:txBody>
      </p:sp>
    </p:spTree>
    <p:extLst>
      <p:ext uri="{BB962C8B-B14F-4D97-AF65-F5344CB8AC3E}">
        <p14:creationId xmlns:p14="http://schemas.microsoft.com/office/powerpoint/2010/main" val="2429617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733161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Examples of Community Involvement - continued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180" y="1171964"/>
            <a:ext cx="7511472" cy="1590090"/>
          </a:xfrm>
        </p:spPr>
        <p:txBody>
          <a:bodyPr/>
          <a:lstStyle/>
          <a:p>
            <a:r>
              <a:rPr lang="en-US" dirty="0"/>
              <a:t>Partner with many multi-housing complexes</a:t>
            </a:r>
          </a:p>
          <a:p>
            <a:r>
              <a:rPr lang="en-US" dirty="0"/>
              <a:t>Partner with Metro Parks</a:t>
            </a:r>
          </a:p>
          <a:p>
            <a:r>
              <a:rPr lang="en-US" dirty="0"/>
              <a:t>Focus is to improve quality of life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42" y="2762054"/>
            <a:ext cx="7511472" cy="375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989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ityoftacoma.org/UserFiles/Servers/Server_6/Image/Theme/city-of-tacoma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" y="141287"/>
            <a:ext cx="39433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B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1" y="1547233"/>
            <a:ext cx="1638055" cy="8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mage result for tacoma fir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44" y="1583714"/>
            <a:ext cx="1258566" cy="104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Tacoma Housing Author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0" y="5750543"/>
            <a:ext cx="451883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Image result for liquor control board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Image result for liquor control board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72" name="Picture 16" descr="Image result for liquor control board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693" y="2867407"/>
            <a:ext cx="1368521" cy="84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8" descr="Image result for safe streets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0" descr="Image result for safe streets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79" name="Picture 23" descr="Safe Stree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0" y="4617067"/>
            <a:ext cx="381000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7" descr="Image result for tacoma police patch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84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926" y="1593538"/>
            <a:ext cx="1040056" cy="104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5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13" y="4186610"/>
            <a:ext cx="2399626" cy="81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585372"/>
            <a:ext cx="1837622" cy="80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53" y="3440449"/>
            <a:ext cx="1804257" cy="87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0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1" y="2541855"/>
            <a:ext cx="1638055" cy="82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2" name="Picture 3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67" y="2746489"/>
            <a:ext cx="1195444" cy="10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3" name="Picture 3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83" y="5482631"/>
            <a:ext cx="2324847" cy="122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82AA34-2F9A-4FA3-B9D1-4571D0DE614D}"/>
              </a:ext>
            </a:extLst>
          </p:cNvPr>
          <p:cNvSpPr txBox="1"/>
          <p:nvPr/>
        </p:nvSpPr>
        <p:spPr>
          <a:xfrm>
            <a:off x="2309971" y="1781876"/>
            <a:ext cx="3713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Collaboration with local city, county, state and federal agencies</a:t>
            </a:r>
          </a:p>
        </p:txBody>
      </p:sp>
    </p:spTree>
    <p:extLst>
      <p:ext uri="{BB962C8B-B14F-4D97-AF65-F5344CB8AC3E}">
        <p14:creationId xmlns:p14="http://schemas.microsoft.com/office/powerpoint/2010/main" val="172146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63" y="445189"/>
            <a:ext cx="7511473" cy="99711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Neighborhood Councils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264" y="1636692"/>
            <a:ext cx="7511472" cy="4556718"/>
          </a:xfrm>
        </p:spPr>
        <p:txBody>
          <a:bodyPr>
            <a:normAutofit/>
          </a:bodyPr>
          <a:lstStyle/>
          <a:p>
            <a:r>
              <a:rPr lang="en-US" sz="2400" dirty="0">
                <a:cs typeface="Calibri" panose="020F0502020204030204" pitchFamily="34" charset="0"/>
              </a:rPr>
              <a:t>Established 8 Councils in 1992 </a:t>
            </a:r>
          </a:p>
          <a:p>
            <a:r>
              <a:rPr lang="en-US" sz="2400" dirty="0">
                <a:cs typeface="Calibri" panose="020F0502020204030204" pitchFamily="34" charset="0"/>
              </a:rPr>
              <a:t>Independent, non-profit citizen organizations</a:t>
            </a:r>
          </a:p>
          <a:p>
            <a:r>
              <a:rPr lang="en-US" sz="2400" dirty="0">
                <a:cs typeface="Calibri" panose="020F0502020204030204" pitchFamily="34" charset="0"/>
              </a:rPr>
              <a:t>Every Tacoma citizen lives within a Council</a:t>
            </a:r>
          </a:p>
          <a:p>
            <a:r>
              <a:rPr lang="en-US" sz="2400" dirty="0">
                <a:cs typeface="Calibri" panose="020F0502020204030204" pitchFamily="34" charset="0"/>
              </a:rPr>
              <a:t>Promote citizen-based neighborhood improvements through the Innovative Grant program</a:t>
            </a:r>
          </a:p>
          <a:p>
            <a:r>
              <a:rPr lang="en-US" sz="2400" dirty="0">
                <a:cs typeface="Calibri" panose="020F0502020204030204" pitchFamily="34" charset="0"/>
              </a:rPr>
              <a:t>Awarded $4,000 each biennium </a:t>
            </a:r>
          </a:p>
          <a:p>
            <a:r>
              <a:rPr lang="en-US" sz="2400" dirty="0">
                <a:cs typeface="Calibri" panose="020F0502020204030204" pitchFamily="34" charset="0"/>
              </a:rPr>
              <a:t>Advise City Council on local topics </a:t>
            </a:r>
          </a:p>
          <a:p>
            <a:r>
              <a:rPr lang="en-US" sz="2400" dirty="0">
                <a:cs typeface="Calibri" panose="020F0502020204030204" pitchFamily="34" charset="0"/>
              </a:rPr>
              <a:t>Any resident or business owner can join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861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887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Narkisim" panose="020E0502050101010101" pitchFamily="34" charset="-79"/>
                <a:cs typeface="Narkisim" panose="020E0502050101010101" pitchFamily="34" charset="-79"/>
              </a:rPr>
              <a:t>Neighborhood Councils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46" y="1213862"/>
            <a:ext cx="5524107" cy="5279011"/>
          </a:xfrm>
        </p:spPr>
      </p:pic>
    </p:spTree>
    <p:extLst>
      <p:ext uri="{BB962C8B-B14F-4D97-AF65-F5344CB8AC3E}">
        <p14:creationId xmlns:p14="http://schemas.microsoft.com/office/powerpoint/2010/main" val="571270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EDDC-9E3B-4FF0-935C-3CF1BBDC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773"/>
            <a:ext cx="8229600" cy="81674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Narkisim" panose="020E0502050101010101" pitchFamily="34" charset="-79"/>
                <a:cs typeface="Narkisim" panose="020E0502050101010101" pitchFamily="34" charset="-79"/>
              </a:rPr>
              <a:t>Special Events</a:t>
            </a:r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2C228DD-57C0-4898-8622-76F7DB144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709" b="-4336"/>
          <a:stretch/>
        </p:blipFill>
        <p:spPr>
          <a:xfrm rot="16200000">
            <a:off x="4881808" y="1959767"/>
            <a:ext cx="3897043" cy="296768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58BA6F-CEB2-4DF1-A8BD-D3D55C884DBB}"/>
              </a:ext>
            </a:extLst>
          </p:cNvPr>
          <p:cNvSpPr txBox="1"/>
          <p:nvPr/>
        </p:nvSpPr>
        <p:spPr>
          <a:xfrm>
            <a:off x="1428512" y="5576598"/>
            <a:ext cx="224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Lieutenant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Matt Graham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A68278-ED3C-40FE-8356-B2DF48BD3BA8}"/>
              </a:ext>
            </a:extLst>
          </p:cNvPr>
          <p:cNvSpPr txBox="1"/>
          <p:nvPr/>
        </p:nvSpPr>
        <p:spPr>
          <a:xfrm>
            <a:off x="5650602" y="5576599"/>
            <a:ext cx="2155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Sergeant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Jason Mills</a:t>
            </a:r>
          </a:p>
        </p:txBody>
      </p:sp>
      <p:pic>
        <p:nvPicPr>
          <p:cNvPr id="7" name="Picture 6" descr="A person in uniform&#10;&#10;Description automatically generated with low confidence">
            <a:extLst>
              <a:ext uri="{FF2B5EF4-FFF2-40B4-BE49-F238E27FC236}">
                <a16:creationId xmlns:a16="http://schemas.microsoft.com/office/drawing/2014/main" id="{1C8400E4-4FF5-4717-B431-5A2F5EA45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6" r="6288" b="1315"/>
          <a:stretch/>
        </p:blipFill>
        <p:spPr>
          <a:xfrm>
            <a:off x="1065502" y="1495088"/>
            <a:ext cx="2967686" cy="389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59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ABB17E-9401-40FD-8531-E1B884CD2954}"/>
              </a:ext>
            </a:extLst>
          </p:cNvPr>
          <p:cNvSpPr txBox="1"/>
          <p:nvPr/>
        </p:nvSpPr>
        <p:spPr>
          <a:xfrm>
            <a:off x="226242" y="260009"/>
            <a:ext cx="877635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effectLst/>
                <a:latin typeface="Narkisim" panose="020E0502050101010101" pitchFamily="34" charset="-79"/>
                <a:ea typeface="Calibri" panose="020F0502020204030204" pitchFamily="34" charset="0"/>
                <a:cs typeface="Narkisim" panose="020E0502050101010101" pitchFamily="34" charset="-79"/>
              </a:rPr>
              <a:t>Special Events Section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a typeface="Calibri" panose="020F0502020204030204" pitchFamily="34" charset="0"/>
                <a:cs typeface="Narkisim" panose="020E0502050101010101" pitchFamily="34" charset="-79"/>
              </a:rPr>
              <a:t>D</a:t>
            </a:r>
            <a:r>
              <a:rPr lang="en-US" sz="2000" dirty="0">
                <a:effectLst/>
                <a:ea typeface="Calibri" panose="020F0502020204030204" pitchFamily="34" charset="0"/>
                <a:cs typeface="Narkisim" panose="020E0502050101010101" pitchFamily="34" charset="-79"/>
              </a:rPr>
              <a:t>esigned for intelligence, facilitation, preparedness, and education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978E0-85B0-4369-9840-F92D047F7EB7}"/>
              </a:ext>
            </a:extLst>
          </p:cNvPr>
          <p:cNvSpPr txBox="1"/>
          <p:nvPr/>
        </p:nvSpPr>
        <p:spPr>
          <a:xfrm>
            <a:off x="424204" y="1164134"/>
            <a:ext cx="838042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Emergency Preparedness and Response: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terrorism attack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Natural disasters (law enforcement role)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Train City and Community on what to do if attacked, disaster, disease, etc.</a:t>
            </a:r>
          </a:p>
          <a:p>
            <a:pPr marL="742950" lvl="1" indent="-285750"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Educate City of Tacoma employees, businesses, and community to report suspicious activity that may be related to terrorism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Chemical, Biological, Radical and Nuclear/Explosive Ordnance Device (CBRN/EOD) detection of nuclear and radiological materials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endParaRPr lang="en-US" sz="1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Emergency Planning and Management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Critical infrastructure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Business protection and planning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protection and planning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Public Works coordination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Provide department units and commanders training to better handle events and incidents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66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01B0EB-047B-4677-87CB-C1AC86F4685C}"/>
              </a:ext>
            </a:extLst>
          </p:cNvPr>
          <p:cNvSpPr txBox="1"/>
          <p:nvPr/>
        </p:nvSpPr>
        <p:spPr>
          <a:xfrm>
            <a:off x="159798" y="266331"/>
            <a:ext cx="8868792" cy="6101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200" dirty="0">
                <a:solidFill>
                  <a:schemeClr val="accent1"/>
                </a:solidFill>
                <a:effectLst/>
                <a:latin typeface="Narkisim" panose="020E0502050101010101" pitchFamily="34" charset="-79"/>
                <a:ea typeface="Times New Roman" panose="02020603050405020304" pitchFamily="18" charset="0"/>
                <a:cs typeface="Narkisim" panose="020E0502050101010101" pitchFamily="34" charset="-79"/>
              </a:rPr>
              <a:t>Special Events Continued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3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Event Planning and Management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Coordinate permitting, logistics, and staffing with Tacoma Venues and Events (TVE) and Metro Parks for all events within the City of Tacoma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Coordination, planning, and staffing of off-duty employment within the City of Tacoma as necessary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Supervise major events as needed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Domestic Intelligence Activities, Collectively With Other Agencies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Liaison with local law enforcement agencies and public or private organizations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Funding and grants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Inform the Department of potential gang threats and/or harmful organizations’ activities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Transportation security, mass transit, school transportation, aviation, and maritime transportation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 on next-generation security technologies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58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F7CC9-6C90-4FD8-BE48-CA6FF4A1D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96" y="153054"/>
            <a:ext cx="8229600" cy="7600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Narkisim" panose="020E0502050101010101" pitchFamily="34" charset="-79"/>
                <a:cs typeface="Narkisim" panose="020E0502050101010101" pitchFamily="34" charset="-79"/>
              </a:rPr>
              <a:t>Traffic Unit</a:t>
            </a:r>
            <a:br>
              <a:rPr lang="en-US" sz="2800" dirty="0">
                <a:latin typeface="Narkisim" panose="020E0502050101010101" pitchFamily="34" charset="-79"/>
                <a:cs typeface="Narkisim" panose="020E0502050101010101" pitchFamily="34" charset="-79"/>
              </a:rPr>
            </a:br>
            <a:endParaRPr lang="en-US" sz="280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6" name="Picture 5" descr="A picture containing person, clothing, underpants&#10;&#10;Description automatically generated">
            <a:extLst>
              <a:ext uri="{FF2B5EF4-FFF2-40B4-BE49-F238E27FC236}">
                <a16:creationId xmlns:a16="http://schemas.microsoft.com/office/drawing/2014/main" id="{4663E366-3CE4-4DE5-B854-99BC79FACC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1" r="11780" b="486"/>
          <a:stretch/>
        </p:blipFill>
        <p:spPr>
          <a:xfrm rot="16200000">
            <a:off x="778648" y="644249"/>
            <a:ext cx="2392975" cy="2170622"/>
          </a:xfrm>
          <a:prstGeom prst="rect">
            <a:avLst/>
          </a:prstGeom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704DDDD3-F18B-4EA9-9265-B57B75DBF4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4" t="9935" r="12687" b="5027"/>
          <a:stretch/>
        </p:blipFill>
        <p:spPr>
          <a:xfrm rot="16200000">
            <a:off x="6240415" y="802432"/>
            <a:ext cx="2354381" cy="2009909"/>
          </a:xfrm>
          <a:prstGeom prst="rect">
            <a:avLst/>
          </a:prstGeom>
        </p:spPr>
      </p:pic>
      <p:pic>
        <p:nvPicPr>
          <p:cNvPr id="10" name="Picture 9" descr="A person in uniform with a flag behind him&#10;&#10;Description automatically generated with low confidence">
            <a:extLst>
              <a:ext uri="{FF2B5EF4-FFF2-40B4-BE49-F238E27FC236}">
                <a16:creationId xmlns:a16="http://schemas.microsoft.com/office/drawing/2014/main" id="{4C4BF5C6-3543-490A-BD5B-C91AD67965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6644" r="13912" b="8094"/>
          <a:stretch/>
        </p:blipFill>
        <p:spPr>
          <a:xfrm rot="16200000">
            <a:off x="3620300" y="820682"/>
            <a:ext cx="2330466" cy="2009908"/>
          </a:xfrm>
          <a:prstGeom prst="rect">
            <a:avLst/>
          </a:prstGeo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BAE35297-F51F-4B58-892C-7EE64C595B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7" t="8059" r="13980" b="6312"/>
          <a:stretch/>
        </p:blipFill>
        <p:spPr>
          <a:xfrm rot="16200000">
            <a:off x="3672242" y="3660203"/>
            <a:ext cx="2400012" cy="2104183"/>
          </a:xfrm>
          <a:prstGeom prst="rect">
            <a:avLst/>
          </a:prstGeom>
        </p:spPr>
      </p:pic>
      <p:pic>
        <p:nvPicPr>
          <p:cNvPr id="14" name="Picture 13" descr="A person in uniform with a flag behind him&#10;&#10;Description automatically generated with low confidence">
            <a:extLst>
              <a:ext uri="{FF2B5EF4-FFF2-40B4-BE49-F238E27FC236}">
                <a16:creationId xmlns:a16="http://schemas.microsoft.com/office/drawing/2014/main" id="{AD2BC81B-53FA-438C-A78C-D093339DA0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6" t="8058" r="11910" b="5854"/>
          <a:stretch/>
        </p:blipFill>
        <p:spPr>
          <a:xfrm rot="16200000">
            <a:off x="904491" y="3694966"/>
            <a:ext cx="2381096" cy="20535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4AAB80-258A-42B7-8C7D-EFD3B4F01505}"/>
              </a:ext>
            </a:extLst>
          </p:cNvPr>
          <p:cNvSpPr txBox="1"/>
          <p:nvPr/>
        </p:nvSpPr>
        <p:spPr>
          <a:xfrm>
            <a:off x="828215" y="2930697"/>
            <a:ext cx="232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Sergeant Sean Darland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68A29C-2F5A-4F60-BE14-57E4FCA40E64}"/>
              </a:ext>
            </a:extLst>
          </p:cNvPr>
          <p:cNvSpPr txBox="1"/>
          <p:nvPr/>
        </p:nvSpPr>
        <p:spPr>
          <a:xfrm>
            <a:off x="3724779" y="2968467"/>
            <a:ext cx="200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Officer Jim Lang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839F28-2037-4631-8110-E9AB1FBE9889}"/>
              </a:ext>
            </a:extLst>
          </p:cNvPr>
          <p:cNvSpPr txBox="1"/>
          <p:nvPr/>
        </p:nvSpPr>
        <p:spPr>
          <a:xfrm>
            <a:off x="6410209" y="2984577"/>
            <a:ext cx="210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Officer Walter Miller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DF0814-3893-4263-8374-5A389DD7336B}"/>
              </a:ext>
            </a:extLst>
          </p:cNvPr>
          <p:cNvSpPr txBox="1"/>
          <p:nvPr/>
        </p:nvSpPr>
        <p:spPr>
          <a:xfrm>
            <a:off x="1112806" y="6100939"/>
            <a:ext cx="200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Officer Josh Overly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C7C63C-818A-4A6F-BC2B-FBB3549310CF}"/>
              </a:ext>
            </a:extLst>
          </p:cNvPr>
          <p:cNvSpPr txBox="1"/>
          <p:nvPr/>
        </p:nvSpPr>
        <p:spPr>
          <a:xfrm>
            <a:off x="3860815" y="6100939"/>
            <a:ext cx="2161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Officer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Jared</a:t>
            </a:r>
            <a:r>
              <a:rPr lang="en-US" dirty="0"/>
              <a:t> Levitt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F6A0D-9E4A-4DB4-8696-40B6124D3DC7}"/>
              </a:ext>
            </a:extLst>
          </p:cNvPr>
          <p:cNvSpPr txBox="1"/>
          <p:nvPr/>
        </p:nvSpPr>
        <p:spPr>
          <a:xfrm>
            <a:off x="6481740" y="4352421"/>
            <a:ext cx="1871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 FTE Vacancies</a:t>
            </a:r>
          </a:p>
        </p:txBody>
      </p:sp>
    </p:spTree>
    <p:extLst>
      <p:ext uri="{BB962C8B-B14F-4D97-AF65-F5344CB8AC3E}">
        <p14:creationId xmlns:p14="http://schemas.microsoft.com/office/powerpoint/2010/main" val="35969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7844" y="5587161"/>
            <a:ext cx="3228311" cy="83994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Captain Christopher Travis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3516" y="253453"/>
            <a:ext cx="6761525" cy="12528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Community Policing Division Commander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10C87C1-9DD2-F6E3-F110-E48F288CD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3159"/>
          <a:stretch/>
        </p:blipFill>
        <p:spPr>
          <a:xfrm>
            <a:off x="3229146" y="1505462"/>
            <a:ext cx="2957009" cy="384707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19510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B0D4AE-4A4A-48BC-8C13-402BCE9CD587}"/>
              </a:ext>
            </a:extLst>
          </p:cNvPr>
          <p:cNvSpPr txBox="1"/>
          <p:nvPr/>
        </p:nvSpPr>
        <p:spPr>
          <a:xfrm>
            <a:off x="186432" y="247653"/>
            <a:ext cx="87711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effectLst/>
                <a:latin typeface="Narkisim" panose="020E0502050101010101" pitchFamily="34" charset="-79"/>
                <a:ea typeface="Calibri" panose="020F0502020204030204" pitchFamily="34" charset="0"/>
              </a:rPr>
              <a:t>Tacoma Police Department Policy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Calibri" panose="020F0502020204030204" pitchFamily="34" charset="0"/>
              </a:rPr>
              <a:t>Educate traffic regulations through programs aimed at identifying specific problems and data driven initiatives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97046-8565-4C48-AEB0-35AE624C6515}"/>
              </a:ext>
            </a:extLst>
          </p:cNvPr>
          <p:cNvSpPr txBox="1"/>
          <p:nvPr/>
        </p:nvSpPr>
        <p:spPr>
          <a:xfrm>
            <a:off x="186432" y="1867332"/>
            <a:ext cx="8771136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effectLst/>
                <a:ea typeface="Calibri" panose="020F0502020204030204" pitchFamily="34" charset="0"/>
              </a:rPr>
              <a:t>Traffic Safety 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Collects collision data within the corporate limits of the City of Tacoma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Forwards road hazard complaints to the Traffic Engineering Department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Work with Traffic Engineering to ensure a safe and effective traffic system in the City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Traffic Engineers assemble data and conduct traffic studies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effectLst/>
                <a:ea typeface="Calibri" panose="020F0502020204030204" pitchFamily="34" charset="0"/>
              </a:rPr>
              <a:t>Enforcement</a:t>
            </a:r>
            <a:endParaRPr lang="en-US" sz="16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Uniform enforcement of traffic laws is a basic responsibility of the Police Department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Reduce traffic collisions and injuries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Facilitate the safe and expeditious flow of vehicular and pedestrian traffic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ea typeface="Calibri" panose="020F0502020204030204" pitchFamily="34" charset="0"/>
              </a:rPr>
              <a:t> </a:t>
            </a:r>
            <a:endParaRPr lang="en-US" sz="16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effectLst/>
                <a:ea typeface="Calibri" panose="020F0502020204030204" pitchFamily="34" charset="0"/>
              </a:rPr>
              <a:t>Photo Enforcement</a:t>
            </a:r>
            <a:endParaRPr lang="en-US" sz="16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An effort to reduce collisions and improve the safety and flow of local traffic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Program is part of a coordinated, comprehensive approach to traffic enforcement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ea typeface="Calibri" panose="020F0502020204030204" pitchFamily="34" charset="0"/>
              </a:rPr>
              <a:t> </a:t>
            </a:r>
            <a:endParaRPr lang="en-US" sz="16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08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5FEC9E-E101-40E8-84D0-01017C11B4FD}"/>
              </a:ext>
            </a:extLst>
          </p:cNvPr>
          <p:cNvSpPr txBox="1"/>
          <p:nvPr/>
        </p:nvSpPr>
        <p:spPr>
          <a:xfrm>
            <a:off x="346229" y="228971"/>
            <a:ext cx="8797771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effectLst/>
                <a:ea typeface="Calibri" panose="020F0502020204030204" pitchFamily="34" charset="0"/>
              </a:rPr>
              <a:t>Parking Enforcement</a:t>
            </a:r>
            <a:endParaRPr lang="en-US" sz="16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Primary responsibility through the City’s Parking Enforcement Program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Enforce parking issues downtown and handicap parking violations citywide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ea typeface="Calibri" panose="020F0502020204030204" pitchFamily="34" charset="0"/>
              </a:rPr>
              <a:t> </a:t>
            </a:r>
            <a:endParaRPr lang="en-US" sz="16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effectLst/>
                <a:ea typeface="Calibri" panose="020F0502020204030204" pitchFamily="34" charset="0"/>
              </a:rPr>
              <a:t>DUI Enforcement</a:t>
            </a:r>
            <a:endParaRPr lang="en-US" sz="16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Has a comprehensive, on-going, countermeasure program involving education, enforcement, and public support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Traffic Officers to work full-time coordinating and enforcing DUI laws.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Participates in Washington State Traffic Commission on a variety of regional enforcement projects: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DUI Task Force, speed reduction projects and other emphasis projects aimed at increasing safety while driving.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endParaRPr 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effectLst/>
                <a:ea typeface="Times New Roman" panose="02020603050405020304" pitchFamily="18" charset="0"/>
              </a:rPr>
              <a:t>Collision Response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Traffic officers serve as primary investigators for vehicular homicides and assaults</a:t>
            </a:r>
            <a:endParaRPr lang="en-US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Collisions involving reports of: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Injury, hit &amp; run, drivers suspected of DUI, 1500+ in property damage, hazardous materials, collisions involving disturbances, major traffic congestion, and vehicles blocking the roadway and in need of towing.  </a:t>
            </a:r>
            <a:endParaRPr lang="en-US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endParaRPr lang="en-US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63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EEE0-9161-4857-B371-D64A8EFF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954" y="214490"/>
            <a:ext cx="7593083" cy="118068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Administrative Lieutenant Gordon Stark</a:t>
            </a:r>
            <a:b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Operations bureau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262BE-D29A-4342-9316-BA8F13205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085" y="1395170"/>
            <a:ext cx="5287952" cy="5326141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buNone/>
            </a:pPr>
            <a:r>
              <a:rPr lang="en-US" sz="21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Patrol Asset Management</a:t>
            </a:r>
            <a:r>
              <a:rPr lang="en-US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Specialty equipment accountability for Community Policing and Operations Patrol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1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Instructor</a:t>
            </a:r>
            <a:endParaRPr lang="en-US" sz="21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Procedural Justice course for Entry level and Lateral Officers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1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Committees/Teams</a:t>
            </a:r>
            <a:r>
              <a:rPr lang="en-US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Member of several departmental, city and county committees and teams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1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Liaison</a:t>
            </a:r>
          </a:p>
          <a:p>
            <a:pPr marR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Tacoma Public Schools Security </a:t>
            </a:r>
          </a:p>
          <a:p>
            <a:endParaRPr lang="en-US" sz="1300" dirty="0"/>
          </a:p>
        </p:txBody>
      </p:sp>
      <p:pic>
        <p:nvPicPr>
          <p:cNvPr id="5" name="Picture 4" descr="A person in uniform standing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B22A26F2-7D6E-4A3E-9C5C-7D8E0D296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448" r="14566" b="2131"/>
          <a:stretch/>
        </p:blipFill>
        <p:spPr>
          <a:xfrm>
            <a:off x="504265" y="1515938"/>
            <a:ext cx="2861104" cy="51676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99963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90284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Narkisim" panose="020E0502050101010101" pitchFamily="34" charset="-79"/>
                <a:cs typeface="Narkisim" panose="020E0502050101010101" pitchFamily="34" charset="-79"/>
              </a:rPr>
              <a:t>Business Districts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14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City of Tacoma Community and Economic Development  </a:t>
            </a:r>
          </a:p>
          <a:p>
            <a:pPr marL="0" indent="0">
              <a:buNone/>
            </a:pPr>
            <a:r>
              <a:rPr lang="en-US" sz="2000" dirty="0"/>
              <a:t>Provide technical assistance to 15 business districts and targeted retail areas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Focus on retail recruitment and mixed-use development through a professional and trained staff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Where there is a cluster of businesses in a walkable neighborhood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Business and property owners may choose to organize to participate in activities that enhance the experience for their customers</a:t>
            </a:r>
          </a:p>
        </p:txBody>
      </p:sp>
    </p:spTree>
    <p:extLst>
      <p:ext uri="{BB962C8B-B14F-4D97-AF65-F5344CB8AC3E}">
        <p14:creationId xmlns:p14="http://schemas.microsoft.com/office/powerpoint/2010/main" val="2590711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468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Narkisim" panose="020E0502050101010101" pitchFamily="34" charset="-79"/>
                <a:cs typeface="Narkisim" panose="020E0502050101010101" pitchFamily="34" charset="-79"/>
              </a:rPr>
              <a:t>Business Districts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37" r="-1985" b="-1"/>
          <a:stretch/>
        </p:blipFill>
        <p:spPr bwMode="auto">
          <a:xfrm>
            <a:off x="1800519" y="1029811"/>
            <a:ext cx="5542961" cy="544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323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B1141-AB27-4B2E-B388-2FC2F4BBF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69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Narkisim" panose="020E0502050101010101" pitchFamily="34" charset="-79"/>
                <a:cs typeface="Narkisim" panose="020E0502050101010101" pitchFamily="34" charset="-79"/>
              </a:rPr>
              <a:t>Tacoma First </a:t>
            </a:r>
            <a:r>
              <a:rPr lang="en-US" sz="4400" dirty="0">
                <a:latin typeface="Narkisim" panose="020E0502050101010101" pitchFamily="34" charset="-79"/>
                <a:cs typeface="Narkisim" panose="020E0502050101010101" pitchFamily="34" charset="-79"/>
              </a:rPr>
              <a:t>311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A84A3-281B-42F8-996D-01E52991E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81" y="971550"/>
            <a:ext cx="8488837" cy="54858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For non-emergency requests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Ensures correct City of Tacoma resource are allocated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 more than 700 frequently asked City-related questions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 locations using enhanced mapping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Attach photos of specific problems/requests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Available mobile app for both Apple and Android devices - </a:t>
            </a:r>
            <a:r>
              <a:rPr lang="en-US" sz="1600" dirty="0"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Download free Tacoma First 311 Mobile App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Tacoma First Customer Support Center</a:t>
            </a:r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Online Resource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cityoftacoma.org/tacomafirst311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Tacoma First 311 Ask a Question</a:t>
            </a: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Telephone Support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Dial 311 within Tacoma City Limits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(253) 591-5000 from anywhere else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36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63" y="350921"/>
            <a:ext cx="7511473" cy="78029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Community Cleanup Programs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02659"/>
            <a:ext cx="8229600" cy="5133957"/>
          </a:xfrm>
        </p:spPr>
        <p:txBody>
          <a:bodyPr>
            <a:noAutofit/>
          </a:bodyPr>
          <a:lstStyle/>
          <a:p>
            <a:pPr marL="0" indent="0" fontAlgn="t">
              <a:buNone/>
            </a:pPr>
            <a:endParaRPr lang="en-US" sz="20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cs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en-US" sz="2000" b="1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TacomaFIRST</a:t>
            </a: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 311 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Report illegal dumping, blight, or other environmental concerns </a:t>
            </a:r>
          </a:p>
          <a:p>
            <a:pPr marL="0" indent="0" fontAlgn="t">
              <a:buNone/>
            </a:pP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Call-2-Haul Program</a:t>
            </a:r>
            <a:endParaRPr lang="en-US" sz="2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cs typeface="Times New Roman" panose="02020603050405020304" pitchFamily="18" charset="0"/>
            </a:endParaRP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Residential customers use up to twice per year at no additional cost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Items can be placed on the curbside for scheduled pickup by Solid Waste crews. Call </a:t>
            </a: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(253) 502-2100, option 3</a:t>
            </a: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 to schedule a pickup or visit </a:t>
            </a: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cityoftacoma.org/call2haul</a:t>
            </a: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 for more information</a:t>
            </a:r>
          </a:p>
          <a:p>
            <a:pPr marL="0" indent="0" fontAlgn="t">
              <a:buNone/>
            </a:pPr>
            <a:endParaRPr lang="en-US" sz="2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cs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Customers can also self-haul to the Tacoma Recovery and Transfer Center at no additional cost - but must schedule a self-haul appointment in advance. </a:t>
            </a:r>
          </a:p>
          <a:p>
            <a:pPr marL="0" indent="0" fontAlgn="t">
              <a:buNone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More About the Call-2-Haul Program</a:t>
            </a:r>
            <a:endParaRPr lang="en-US" sz="2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cs typeface="Times New Roman" panose="02020603050405020304" pitchFamily="18" charset="0"/>
            </a:endParaRPr>
          </a:p>
          <a:p>
            <a:endParaRPr lang="en-US" sz="2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8893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3839"/>
            <a:ext cx="7886700" cy="85225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Community Cleanup Programs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7666"/>
            <a:ext cx="8229600" cy="5867400"/>
          </a:xfrm>
        </p:spPr>
        <p:txBody>
          <a:bodyPr>
            <a:normAutofit/>
          </a:bodyPr>
          <a:lstStyle/>
          <a:p>
            <a:pPr marL="0" indent="0" fontAlgn="t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             </a:t>
            </a:r>
          </a:p>
          <a:p>
            <a:pPr marL="0" indent="0" fontAlgn="t">
              <a:buNone/>
            </a:pP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Adopt-a-Spot Neighborhood Litter Patrol</a:t>
            </a:r>
            <a:endParaRPr lang="en-US" sz="2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cs typeface="Calibri" panose="020F0502020204030204" pitchFamily="34" charset="0"/>
            </a:endParaRP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A year-round partnership between the City and neighborhood groups, businesses and residents to help reduce litter and keep public areas clean.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Call </a:t>
            </a: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(253) 591-5000 </a:t>
            </a: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or visit </a:t>
            </a: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cityoftacoma.org/litter</a:t>
            </a: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 for more information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Tacoma Recycle Center - Household Hazardous Waste Facility</a:t>
            </a:r>
            <a:endParaRPr lang="en-US" sz="2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cs typeface="Calibri" panose="020F0502020204030204" pitchFamily="34" charset="0"/>
            </a:endParaRP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Tacoma residents can bring unusable items for free disposal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Accepts many items that may not be accepted for curbside recycling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Residents of Pierce County may use these services free of charge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For more information, call </a:t>
            </a: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(253) 502-2100</a:t>
            </a: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 or visit</a:t>
            </a: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 </a:t>
            </a: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TacomaRecycles.org</a:t>
            </a: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 </a:t>
            </a: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or </a:t>
            </a: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cityoftacoma.org/</a:t>
            </a:r>
            <a:r>
              <a:rPr lang="en-US" sz="2000" b="1" dirty="0" err="1">
                <a:solidFill>
                  <a:srgbClr val="E1952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hazwaste</a:t>
            </a:r>
            <a:r>
              <a:rPr lang="en-US" sz="2000" b="1" dirty="0">
                <a:solidFill>
                  <a:srgbClr val="E1952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Calibri" panose="020F0502020204030204" pitchFamily="34" charset="0"/>
              </a:rPr>
              <a:t> </a:t>
            </a:r>
            <a:endParaRPr lang="en-US" sz="2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0782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63" y="162385"/>
            <a:ext cx="7511473" cy="874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Community Cleanup Programs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938" y="294359"/>
            <a:ext cx="8502977" cy="6285549"/>
          </a:xfrm>
        </p:spPr>
        <p:txBody>
          <a:bodyPr>
            <a:noAutofit/>
          </a:bodyPr>
          <a:lstStyle/>
          <a:p>
            <a:pPr marL="0" indent="0" algn="ctr" fontAlgn="t">
              <a:buNone/>
            </a:pPr>
            <a:r>
              <a:rPr lang="en-US" sz="2200" b="1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Residential Curbside Glass Recycling</a:t>
            </a:r>
            <a:endParaRPr lang="en-US" sz="2200" dirty="0">
              <a:solidFill>
                <a:schemeClr val="accent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Tacoma residents can recycle glass bottles, jars &amp; household batteries at the City's five drop-off locations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Some locations accept cardboard and scrap metal. Locations, hours, and what is accepted, call </a:t>
            </a:r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(253) 502-2100</a:t>
            </a: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or visit </a:t>
            </a:r>
            <a:r>
              <a:rPr lang="en-US" sz="2000" b="1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Tacoma Recycles Glass</a:t>
            </a:r>
            <a:endParaRPr lang="en-US" sz="2000" b="1" dirty="0">
              <a:solidFill>
                <a:schemeClr val="accent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t"/>
            <a:r>
              <a:rPr lang="en-US" sz="20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Purple Bag Program</a:t>
            </a:r>
            <a:endParaRPr lang="en-US" sz="2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Provides regular waste pickups at select homeless encampments 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Intended to limit the harmful impacts to human health and our environment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temporary solution aimed at helping individuals maintain safe and clean-living areas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If a purple bag is found outside of a designated drop-off location, please contact </a:t>
            </a:r>
            <a:r>
              <a:rPr lang="en-US" sz="2000" b="1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TacomaFIRST 311</a:t>
            </a:r>
            <a:r>
              <a:rPr lang="en-US" sz="2000" b="1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a pickup will be scheduled</a:t>
            </a:r>
          </a:p>
        </p:txBody>
      </p:sp>
    </p:spTree>
    <p:extLst>
      <p:ext uri="{BB962C8B-B14F-4D97-AF65-F5344CB8AC3E}">
        <p14:creationId xmlns:p14="http://schemas.microsoft.com/office/powerpoint/2010/main" val="3304053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ighborhood Clean-Up Sched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" y="3735371"/>
            <a:ext cx="403098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cityoftacoma.org/UserFiles/Servers/Server_6/Image/Theme/HeaderImages/SubpageTemplates/solid-waste-recycl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48" y="3735371"/>
            <a:ext cx="396998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pictures of neighborhood cleanu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" y="533400"/>
            <a:ext cx="824280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0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136" y="620392"/>
            <a:ext cx="3120272" cy="244862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Community</a:t>
            </a:r>
            <a:r>
              <a:rPr lang="en-US" sz="3600" b="1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 Policing Division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EC8EFE-1A9E-DEA5-32AD-E48150B15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528738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9181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52" y="426335"/>
            <a:ext cx="7511473" cy="13124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31746" name="Picture 2" descr="Image result for police officer shaking h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7" y="2892103"/>
            <a:ext cx="246697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mage result for police officer shaking h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30" y="2892103"/>
            <a:ext cx="254158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Image result for police officer shaking ha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12070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3250" y="5574577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96438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B702C2A-4E8D-4C46-8DCE-34520B4D7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841" y="615077"/>
            <a:ext cx="4672853" cy="15726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0A365-747B-4EE2-AA01-CD02F3DEBF21}"/>
              </a:ext>
            </a:extLst>
          </p:cNvPr>
          <p:cNvSpPr txBox="1"/>
          <p:nvPr/>
        </p:nvSpPr>
        <p:spPr>
          <a:xfrm>
            <a:off x="444871" y="2737032"/>
            <a:ext cx="8449874" cy="312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Tacoma Police Department’s Volunteer Program was designed to: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support, supplemental, and crime prevention service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 law enforcement &amp; community relations by developing a spirit of partnership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Serve as the Department’s ambassadors to the community and provide valuable feedback to the Command Staff.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program was suspended during Covid and on hold as the City is developing alternate responses and Community Service Program</a:t>
            </a:r>
          </a:p>
        </p:txBody>
      </p:sp>
    </p:spTree>
    <p:extLst>
      <p:ext uri="{BB962C8B-B14F-4D97-AF65-F5344CB8AC3E}">
        <p14:creationId xmlns:p14="http://schemas.microsoft.com/office/powerpoint/2010/main" val="3018402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321"/>
            <a:ext cx="8229600" cy="82612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TACOMA Police Sector Map</a:t>
            </a:r>
            <a:endParaRPr lang="en-US" sz="400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8416" y="1400530"/>
            <a:ext cx="5967167" cy="501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910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17F5-3E93-88AF-A117-A06302C4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94" y="126751"/>
            <a:ext cx="6602998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r>
              <a:rPr lang="en-US" sz="3600" dirty="0">
                <a:latin typeface="Narkisim" panose="020E0502050101010101" pitchFamily="34" charset="-79"/>
                <a:cs typeface="Narkisim" panose="020E0502050101010101" pitchFamily="34" charset="-79"/>
              </a:rPr>
              <a:t>Lieutenant Michael Lim</a:t>
            </a:r>
            <a:br>
              <a:rPr lang="en-US" sz="3600" dirty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sz="3600" dirty="0">
                <a:latin typeface="Narkisim" panose="020E0502050101010101" pitchFamily="34" charset="-79"/>
                <a:cs typeface="Narkisim" panose="020E0502050101010101" pitchFamily="34" charset="-79"/>
              </a:rPr>
              <a:t>North End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13742-A8C4-93D9-0535-E912BDD5D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1147" y="1841255"/>
            <a:ext cx="4961110" cy="384480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2860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Home to UW Tacoma, Tacoma School District’s School of the Arts, the Tacoma Art Museum, The Glass Museum, and Washington State History Museum</a:t>
            </a:r>
          </a:p>
          <a:p>
            <a:pPr marL="285750" indent="-22860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Churches and faith-based organizations helping those in need include:  Tacoma Rescue Mission, St. Leo’s, Nativity House, Beacon Center, YWCA, Catholic Community Services, &amp; Tacoma Community House  </a:t>
            </a:r>
          </a:p>
          <a:p>
            <a:pPr marL="285750" indent="-22860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Several community groups including the HAC, Central Neighborhood Council, New Tacoma Neighborhood Council, &amp; NE Neighborhood Council</a:t>
            </a:r>
          </a:p>
          <a:p>
            <a:pPr marL="285750" indent="-22860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Port of Tacoma occupies 2,500 acres in the Tide Flats and is major participant in US International trade.  The Northwest Detention Center (Immigrant processing/detention) is also housed there.</a:t>
            </a:r>
          </a:p>
        </p:txBody>
      </p:sp>
      <p:pic>
        <p:nvPicPr>
          <p:cNvPr id="7" name="Picture 6" descr="A person in uniform standing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F5BA95AA-8BA5-4F39-B759-60B0B82868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41" b="15717"/>
          <a:stretch/>
        </p:blipFill>
        <p:spPr>
          <a:xfrm rot="16200000">
            <a:off x="879246" y="2617945"/>
            <a:ext cx="3584632" cy="20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6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17F5-3E93-88AF-A117-A06302C416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200" dirty="0">
                <a:latin typeface="Narkisim" panose="020E0502050101010101" pitchFamily="34" charset="-79"/>
                <a:cs typeface="Narkisim" panose="020E0502050101010101" pitchFamily="34" charset="-79"/>
              </a:rPr>
              <a:t>North End Tacoma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13742-A8C4-93D9-0535-E912BDD5DFD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84094" y="1915366"/>
            <a:ext cx="7886700" cy="425291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/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16 square miles to include miles of waterfront, wooded areas, point defiance park &amp; zoo,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ruston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 way and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titlow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beach</a:t>
            </a:r>
          </a:p>
          <a:p>
            <a:pPr marL="285750" indent="-228600" defTabSz="914400"/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Large population base with a mixture of residential, commercial and apartments</a:t>
            </a:r>
          </a:p>
          <a:p>
            <a:pPr marL="285750" indent="-228600" defTabSz="914400"/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Numerous business and shopping districts – 6th avenue, point defiance/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ruston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, old town, pt. Ruston, proctor, stadium and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westgate</a:t>
            </a:r>
            <a:endParaRPr lang="en-US" sz="16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285750" indent="-228600" defTabSz="914400"/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Home to three hospitals: 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tacoma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general, 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allenmore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, and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mary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bridge children’s hospital</a:t>
            </a:r>
          </a:p>
          <a:p>
            <a:pPr marL="285750" indent="-228600" defTabSz="914400"/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Seven high schools:  bellarmine prep, life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christian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,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foss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,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silas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, stadium,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tacoma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school of the arts (SOTA), science and math institute (SAMI) as well as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tacoma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community college, and the university of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puget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sound</a:t>
            </a:r>
          </a:p>
          <a:p>
            <a:pPr marL="285750" indent="-228600" defTabSz="914400"/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Numerous amenities and public areas: 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tacoma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metro parks,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cheney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stadium, scott 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pierson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trail, </a:t>
            </a:r>
            <a:r>
              <a:rPr lang="en-US" sz="16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ruston</a:t>
            </a:r>
            <a:r>
              <a:rPr lang="en-US" sz="16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way, old town, live theater, music and performance venues, restaurants, bowling, public markets, seasonal events, art walks, and festivals</a:t>
            </a:r>
          </a:p>
        </p:txBody>
      </p:sp>
    </p:spTree>
    <p:extLst>
      <p:ext uri="{BB962C8B-B14F-4D97-AF65-F5344CB8AC3E}">
        <p14:creationId xmlns:p14="http://schemas.microsoft.com/office/powerpoint/2010/main" val="3544517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55643B-2129-4AFD-AC2B-C8FE276382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t="1840" r="-275" b="460"/>
          <a:stretch/>
        </p:blipFill>
        <p:spPr bwMode="auto">
          <a:xfrm>
            <a:off x="404864" y="721464"/>
            <a:ext cx="8334269" cy="59167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697D5-326F-4DD7-BC31-CC7C4308E9BD}"/>
              </a:ext>
            </a:extLst>
          </p:cNvPr>
          <p:cNvSpPr txBox="1"/>
          <p:nvPr/>
        </p:nvSpPr>
        <p:spPr>
          <a:xfrm>
            <a:off x="1445079" y="136689"/>
            <a:ext cx="622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F4B54B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j-ea"/>
                <a:cs typeface="Narkisim" panose="020E0502050101010101" pitchFamily="34" charset="-79"/>
              </a:rPr>
              <a:t>     North End</a:t>
            </a:r>
            <a:endParaRPr lang="en-US" sz="320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62743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7774" y="1752573"/>
            <a:ext cx="4939868" cy="15294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b="1" dirty="0">
                <a:latin typeface="Narkisim" panose="020E0502050101010101" pitchFamily="34" charset="-79"/>
                <a:cs typeface="Narkisim" panose="020E0502050101010101" pitchFamily="34" charset="-79"/>
              </a:rPr>
              <a:t>Sergeant Matthew Verkoelen </a:t>
            </a:r>
            <a:br>
              <a:rPr lang="en-US" b="1" dirty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b="1" dirty="0">
                <a:latin typeface="Narkisim" panose="020E0502050101010101" pitchFamily="34" charset="-79"/>
                <a:cs typeface="Narkisim" panose="020E0502050101010101" pitchFamily="34" charset="-79"/>
              </a:rPr>
              <a:t>Community Policing </a:t>
            </a:r>
            <a:br>
              <a:rPr lang="en-US" b="1" dirty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b="1" dirty="0">
                <a:latin typeface="Narkisim" panose="020E0502050101010101" pitchFamily="34" charset="-79"/>
                <a:cs typeface="Narkisim" panose="020E0502050101010101" pitchFamily="34" charset="-79"/>
              </a:rPr>
              <a:t>North end Sergeant</a:t>
            </a:r>
            <a:br>
              <a:rPr lang="en-US" sz="2800" b="1" dirty="0"/>
            </a:b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3BCF4-76EA-426A-BABE-EB715387F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r="14086"/>
          <a:stretch/>
        </p:blipFill>
        <p:spPr>
          <a:xfrm>
            <a:off x="839204" y="602158"/>
            <a:ext cx="2638781" cy="512920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256341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F2F92B9DBA9A40BD7B1B1951CCADA4" ma:contentTypeVersion="10" ma:contentTypeDescription="Create a new document." ma:contentTypeScope="" ma:versionID="c8ba1c23b0f22678ab911db48f8c30de">
  <xsd:schema xmlns:xsd="http://www.w3.org/2001/XMLSchema" xmlns:xs="http://www.w3.org/2001/XMLSchema" xmlns:p="http://schemas.microsoft.com/office/2006/metadata/properties" xmlns:ns2="a180b933-309b-442a-be67-be33fbd8df19" xmlns:ns3="eeea1a2c-90f7-40cd-a6b3-c88d6c0fd8c6" targetNamespace="http://schemas.microsoft.com/office/2006/metadata/properties" ma:root="true" ma:fieldsID="22212c85a7611e1689946f007f1e56ac" ns2:_="" ns3:_="">
    <xsd:import namespace="a180b933-309b-442a-be67-be33fbd8df19"/>
    <xsd:import namespace="eeea1a2c-90f7-40cd-a6b3-c88d6c0fd8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0b933-309b-442a-be67-be33fbd8df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ea1a2c-90f7-40cd-a6b3-c88d6c0fd8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1B0C5E-3A2A-4A02-A49B-22F6FDEDF0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122EE4-0AA8-47F4-B79F-2EB20DB582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80b933-309b-442a-be67-be33fbd8df19"/>
    <ds:schemaRef ds:uri="eeea1a2c-90f7-40cd-a6b3-c88d6c0fd8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A7E6A5-BACE-4649-A0D8-B686BA5BC47D}">
  <ds:schemaRefs>
    <ds:schemaRef ds:uri="http://www.w3.org/XML/1998/namespace"/>
    <ds:schemaRef ds:uri="http://schemas.openxmlformats.org/package/2006/metadata/core-properties"/>
    <ds:schemaRef ds:uri="http://purl.org/dc/terms/"/>
    <ds:schemaRef ds:uri="eeea1a2c-90f7-40cd-a6b3-c88d6c0fd8c6"/>
    <ds:schemaRef ds:uri="a180b933-309b-442a-be67-be33fbd8df19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2105</TotalTime>
  <Words>2320</Words>
  <Application>Microsoft Office PowerPoint</Application>
  <PresentationFormat>On-screen Show (4:3)</PresentationFormat>
  <Paragraphs>283</Paragraphs>
  <Slides>41</Slides>
  <Notes>7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Bell MT</vt:lpstr>
      <vt:lpstr>Calibri</vt:lpstr>
      <vt:lpstr>Century Gothic</vt:lpstr>
      <vt:lpstr>Narkisim</vt:lpstr>
      <vt:lpstr>Symbol</vt:lpstr>
      <vt:lpstr>Times New Roman</vt:lpstr>
      <vt:lpstr>Wingdings</vt:lpstr>
      <vt:lpstr>Mesh</vt:lpstr>
      <vt:lpstr>Acrobat Document</vt:lpstr>
      <vt:lpstr>Community Policing Division</vt:lpstr>
      <vt:lpstr>PowerPoint Presentation</vt:lpstr>
      <vt:lpstr>Captain Christopher Travis</vt:lpstr>
      <vt:lpstr>Community Policing Division</vt:lpstr>
      <vt:lpstr>TACOMA Police Sector Map</vt:lpstr>
      <vt:lpstr>Lieutenant Michael Lim North End</vt:lpstr>
      <vt:lpstr>North End Tacoma</vt:lpstr>
      <vt:lpstr>PowerPoint Presentation</vt:lpstr>
      <vt:lpstr>Sergeant Matthew Verkoelen  Community Policing  North end Sergeant </vt:lpstr>
      <vt:lpstr>North Community liaison officers Sector one</vt:lpstr>
      <vt:lpstr>North Community liaison officers Sector tWO</vt:lpstr>
      <vt:lpstr>Homeless Engagement Alternatives Liaison</vt:lpstr>
      <vt:lpstr>Co-Responder Program  DCR Cassie Hallstone</vt:lpstr>
      <vt:lpstr>Lieutenant  Jeffrey Katz  South end</vt:lpstr>
      <vt:lpstr>PowerPoint Presentation</vt:lpstr>
      <vt:lpstr>PowerPoint Presentation</vt:lpstr>
      <vt:lpstr>Sergeant Brian Kim  Community Policing  sOUTH end Sergeant</vt:lpstr>
      <vt:lpstr>PowerPoint Presentation</vt:lpstr>
      <vt:lpstr>South Community liaison officers Sector four</vt:lpstr>
      <vt:lpstr>Examples of Community Involvement</vt:lpstr>
      <vt:lpstr>Examples of Community Involvement – continued</vt:lpstr>
      <vt:lpstr>Examples of Community Involvement - continued</vt:lpstr>
      <vt:lpstr>PowerPoint Presentation</vt:lpstr>
      <vt:lpstr>Neighborhood Councils</vt:lpstr>
      <vt:lpstr>Neighborhood Councils</vt:lpstr>
      <vt:lpstr>Special Events</vt:lpstr>
      <vt:lpstr>PowerPoint Presentation</vt:lpstr>
      <vt:lpstr>PowerPoint Presentation</vt:lpstr>
      <vt:lpstr>Traffic Unit </vt:lpstr>
      <vt:lpstr>PowerPoint Presentation</vt:lpstr>
      <vt:lpstr>PowerPoint Presentation</vt:lpstr>
      <vt:lpstr>Administrative Lieutenant Gordon Stark Operations bureau</vt:lpstr>
      <vt:lpstr>Business Districts</vt:lpstr>
      <vt:lpstr>Business Districts</vt:lpstr>
      <vt:lpstr>Tacoma First 311</vt:lpstr>
      <vt:lpstr>Community Cleanup Programs</vt:lpstr>
      <vt:lpstr>Community Cleanup Programs</vt:lpstr>
      <vt:lpstr>Community Cleanup Programs</vt:lpstr>
      <vt:lpstr>PowerPoint Presentation</vt:lpstr>
      <vt:lpstr>Thank you</vt:lpstr>
      <vt:lpstr>PowerPoint Presentation</vt:lpstr>
    </vt:vector>
  </TitlesOfParts>
  <Company>City of Tacoma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Still, Daniel</dc:creator>
  <cp:lastModifiedBy>Blackwell, Jeanette</cp:lastModifiedBy>
  <cp:revision>65</cp:revision>
  <cp:lastPrinted>2018-09-07T21:18:06Z</cp:lastPrinted>
  <dcterms:created xsi:type="dcterms:W3CDTF">2016-09-07T19:26:26Z</dcterms:created>
  <dcterms:modified xsi:type="dcterms:W3CDTF">2023-03-14T00:10:36Z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0x010100E0F2F92B9DBA9A40BD7B1B1951CCADA4</vt:lpwstr>
  </property>
</Properties>
</file>